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quickStyle1.xml" ContentType="application/vnd.openxmlformats-officedocument.drawingml.diagramStyl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323" r:id="rId3"/>
    <p:sldId id="311" r:id="rId4"/>
    <p:sldId id="322" r:id="rId5"/>
    <p:sldId id="314" r:id="rId6"/>
    <p:sldId id="312" r:id="rId7"/>
    <p:sldId id="316" r:id="rId8"/>
    <p:sldId id="324" r:id="rId9"/>
    <p:sldId id="325" r:id="rId10"/>
    <p:sldId id="327" r:id="rId11"/>
    <p:sldId id="326" r:id="rId12"/>
    <p:sldId id="328" r:id="rId13"/>
    <p:sldId id="329" r:id="rId14"/>
    <p:sldId id="331" r:id="rId15"/>
    <p:sldId id="334" r:id="rId16"/>
    <p:sldId id="340" r:id="rId17"/>
    <p:sldId id="336" r:id="rId18"/>
    <p:sldId id="338" r:id="rId19"/>
    <p:sldId id="315" r:id="rId20"/>
    <p:sldId id="335" r:id="rId21"/>
    <p:sldId id="317" r:id="rId22"/>
    <p:sldId id="330" r:id="rId23"/>
    <p:sldId id="332" r:id="rId24"/>
    <p:sldId id="318" r:id="rId25"/>
    <p:sldId id="333" r:id="rId26"/>
    <p:sldId id="339" r:id="rId27"/>
    <p:sldId id="319" r:id="rId28"/>
    <p:sldId id="310" r:id="rId29"/>
    <p:sldId id="343" r:id="rId30"/>
    <p:sldId id="354" r:id="rId31"/>
    <p:sldId id="342" r:id="rId32"/>
    <p:sldId id="347" r:id="rId33"/>
    <p:sldId id="348" r:id="rId34"/>
    <p:sldId id="349" r:id="rId35"/>
    <p:sldId id="350" r:id="rId36"/>
    <p:sldId id="351" r:id="rId37"/>
    <p:sldId id="352" r:id="rId38"/>
    <p:sldId id="341" r:id="rId39"/>
    <p:sldId id="337" r:id="rId40"/>
    <p:sldId id="344" r:id="rId41"/>
    <p:sldId id="345" r:id="rId42"/>
    <p:sldId id="346" r:id="rId43"/>
    <p:sldId id="353" r:id="rId44"/>
  </p:sldIdLst>
  <p:sldSz cx="9144000" cy="6858000" type="screen4x3"/>
  <p:notesSz cx="7045325" cy="9345613"/>
  <p:defaultTextStyle>
    <a:defPPr>
      <a:defRPr lang="en-GB"/>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4179"/>
    <a:srgbClr val="003A64"/>
    <a:srgbClr val="0098C3"/>
    <a:srgbClr val="BDB1A6"/>
    <a:srgbClr val="003478"/>
    <a:srgbClr val="B71234"/>
    <a:srgbClr val="E98300"/>
    <a:srgbClr val="0099C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217" autoAdjust="0"/>
    <p:restoredTop sz="94710" autoAdjust="0"/>
  </p:normalViewPr>
  <p:slideViewPr>
    <p:cSldViewPr>
      <p:cViewPr>
        <p:scale>
          <a:sx n="79" d="100"/>
          <a:sy n="79" d="100"/>
        </p:scale>
        <p:origin x="-1002" y="318"/>
      </p:cViewPr>
      <p:guideLst>
        <p:guide orient="horz" pos="192"/>
        <p:guide orient="horz" pos="918"/>
        <p:guide orient="horz" pos="384"/>
        <p:guide orient="horz" pos="732"/>
        <p:guide orient="horz" pos="468"/>
        <p:guide orient="horz" pos="648"/>
        <p:guide pos="2880"/>
        <p:guide pos="384"/>
        <p:guide/>
        <p:guide pos="5340"/>
      </p:guideLst>
    </p:cSldViewPr>
  </p:slideViewPr>
  <p:notesTextViewPr>
    <p:cViewPr>
      <p:scale>
        <a:sx n="100" d="100"/>
        <a:sy n="100" d="100"/>
      </p:scale>
      <p:origin x="0" y="0"/>
    </p:cViewPr>
  </p:notesTextViewPr>
  <p:sorterViewPr>
    <p:cViewPr>
      <p:scale>
        <a:sx n="66" d="100"/>
        <a:sy n="66" d="100"/>
      </p:scale>
      <p:origin x="0" y="321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052CC6-96E2-4EE2-96F6-70D9258A8FD1}" type="doc">
      <dgm:prSet loTypeId="urn:microsoft.com/office/officeart/2005/8/layout/cycle5" loCatId="cycle" qsTypeId="urn:microsoft.com/office/officeart/2005/8/quickstyle/3d2" qsCatId="3D" csTypeId="urn:microsoft.com/office/officeart/2005/8/colors/colorful2" csCatId="colorful" phldr="1"/>
      <dgm:spPr/>
      <dgm:t>
        <a:bodyPr/>
        <a:lstStyle/>
        <a:p>
          <a:endParaRPr lang="en-NZ"/>
        </a:p>
      </dgm:t>
    </dgm:pt>
    <dgm:pt modelId="{F5E9C8C9-D7C5-4874-A778-F54BCB03E776}">
      <dgm:prSet phldrT="[Text]" custT="1"/>
      <dgm:spPr/>
      <dgm:t>
        <a:bodyPr/>
        <a:lstStyle/>
        <a:p>
          <a:r>
            <a:rPr lang="en-NZ" sz="1800" b="1" dirty="0" smtClean="0">
              <a:solidFill>
                <a:schemeClr val="tx1"/>
              </a:solidFill>
            </a:rPr>
            <a:t>VISION</a:t>
          </a:r>
          <a:endParaRPr lang="en-NZ" sz="1800" b="1" dirty="0">
            <a:solidFill>
              <a:schemeClr val="tx1"/>
            </a:solidFill>
          </a:endParaRPr>
        </a:p>
      </dgm:t>
    </dgm:pt>
    <dgm:pt modelId="{062E749E-6B36-4D95-B682-B9B7131607BF}" type="parTrans" cxnId="{999BE9DD-E1E8-472D-AB82-7C3E981C8EA2}">
      <dgm:prSet/>
      <dgm:spPr/>
      <dgm:t>
        <a:bodyPr/>
        <a:lstStyle/>
        <a:p>
          <a:endParaRPr lang="en-NZ" sz="2400" b="1">
            <a:solidFill>
              <a:schemeClr val="tx1"/>
            </a:solidFill>
          </a:endParaRPr>
        </a:p>
      </dgm:t>
    </dgm:pt>
    <dgm:pt modelId="{15C125A5-5764-4D9A-A765-E7C38628998C}" type="sibTrans" cxnId="{999BE9DD-E1E8-472D-AB82-7C3E981C8EA2}">
      <dgm:prSet/>
      <dgm:spPr/>
      <dgm:t>
        <a:bodyPr/>
        <a:lstStyle/>
        <a:p>
          <a:endParaRPr lang="en-NZ" sz="2400" b="1" dirty="0">
            <a:solidFill>
              <a:schemeClr val="tx1"/>
            </a:solidFill>
          </a:endParaRPr>
        </a:p>
      </dgm:t>
    </dgm:pt>
    <dgm:pt modelId="{F2EA91F4-E003-43B9-9360-95266A888188}">
      <dgm:prSet phldrT="[Text]" custT="1"/>
      <dgm:spPr/>
      <dgm:t>
        <a:bodyPr/>
        <a:lstStyle/>
        <a:p>
          <a:r>
            <a:rPr lang="en-NZ" sz="1400" b="1" dirty="0" smtClean="0">
              <a:solidFill>
                <a:schemeClr val="tx1"/>
              </a:solidFill>
            </a:rPr>
            <a:t>Provides future direction</a:t>
          </a:r>
          <a:endParaRPr lang="en-NZ" sz="1400" b="1" dirty="0">
            <a:solidFill>
              <a:schemeClr val="tx1"/>
            </a:solidFill>
          </a:endParaRPr>
        </a:p>
      </dgm:t>
    </dgm:pt>
    <dgm:pt modelId="{524DF0E5-03DA-40A8-A2FA-4E179198CCE4}" type="parTrans" cxnId="{1393117E-20C1-4DAF-BEEA-EAEC71C105AD}">
      <dgm:prSet/>
      <dgm:spPr/>
      <dgm:t>
        <a:bodyPr/>
        <a:lstStyle/>
        <a:p>
          <a:endParaRPr lang="en-NZ" sz="2400" b="1">
            <a:solidFill>
              <a:schemeClr val="tx1"/>
            </a:solidFill>
          </a:endParaRPr>
        </a:p>
      </dgm:t>
    </dgm:pt>
    <dgm:pt modelId="{E269B951-65B5-443F-BE2C-7F6CD57F4503}" type="sibTrans" cxnId="{1393117E-20C1-4DAF-BEEA-EAEC71C105AD}">
      <dgm:prSet/>
      <dgm:spPr/>
      <dgm:t>
        <a:bodyPr/>
        <a:lstStyle/>
        <a:p>
          <a:endParaRPr lang="en-NZ" sz="2400" b="1" dirty="0">
            <a:solidFill>
              <a:schemeClr val="tx1"/>
            </a:solidFill>
          </a:endParaRPr>
        </a:p>
      </dgm:t>
    </dgm:pt>
    <dgm:pt modelId="{564D8C48-E6DE-4325-9EC8-22A09EBDDC2B}">
      <dgm:prSet phldrT="[Text]" custT="1"/>
      <dgm:spPr/>
      <dgm:t>
        <a:bodyPr/>
        <a:lstStyle/>
        <a:p>
          <a:r>
            <a:rPr lang="en-NZ" sz="1400" b="1" dirty="0" smtClean="0">
              <a:solidFill>
                <a:schemeClr val="tx1"/>
              </a:solidFill>
            </a:rPr>
            <a:t>Expresses a consumer benefit</a:t>
          </a:r>
          <a:endParaRPr lang="en-NZ" sz="1400" b="1" dirty="0">
            <a:solidFill>
              <a:schemeClr val="tx1"/>
            </a:solidFill>
          </a:endParaRPr>
        </a:p>
      </dgm:t>
    </dgm:pt>
    <dgm:pt modelId="{38195201-93E3-4FFE-B3DB-A19AE48C4BA5}" type="parTrans" cxnId="{C5A8FC4B-D28D-4D31-B39F-8F1227A87266}">
      <dgm:prSet/>
      <dgm:spPr/>
      <dgm:t>
        <a:bodyPr/>
        <a:lstStyle/>
        <a:p>
          <a:endParaRPr lang="en-NZ" sz="2400" b="1">
            <a:solidFill>
              <a:schemeClr val="tx1"/>
            </a:solidFill>
          </a:endParaRPr>
        </a:p>
      </dgm:t>
    </dgm:pt>
    <dgm:pt modelId="{2A42E90E-51DA-4763-9846-7BD388123327}" type="sibTrans" cxnId="{C5A8FC4B-D28D-4D31-B39F-8F1227A87266}">
      <dgm:prSet/>
      <dgm:spPr/>
      <dgm:t>
        <a:bodyPr/>
        <a:lstStyle/>
        <a:p>
          <a:endParaRPr lang="en-NZ" sz="2400" b="1" dirty="0">
            <a:solidFill>
              <a:schemeClr val="tx1"/>
            </a:solidFill>
          </a:endParaRPr>
        </a:p>
      </dgm:t>
    </dgm:pt>
    <dgm:pt modelId="{CA424013-81FB-44D1-9DB9-01B89B27914D}">
      <dgm:prSet phldrT="[Text]" custT="1"/>
      <dgm:spPr/>
      <dgm:t>
        <a:bodyPr/>
        <a:lstStyle/>
        <a:p>
          <a:r>
            <a:rPr lang="en-NZ" sz="1400" b="1" dirty="0" smtClean="0">
              <a:solidFill>
                <a:schemeClr val="tx1"/>
              </a:solidFill>
            </a:rPr>
            <a:t>Is realistic</a:t>
          </a:r>
          <a:endParaRPr lang="en-NZ" sz="1400" b="1" dirty="0">
            <a:solidFill>
              <a:schemeClr val="tx1"/>
            </a:solidFill>
          </a:endParaRPr>
        </a:p>
      </dgm:t>
    </dgm:pt>
    <dgm:pt modelId="{5BEB2CAB-7DB9-47BA-BDD5-237ABD13A892}" type="parTrans" cxnId="{D3E98C90-8C51-4864-BB1E-176B29DB48E9}">
      <dgm:prSet/>
      <dgm:spPr/>
      <dgm:t>
        <a:bodyPr/>
        <a:lstStyle/>
        <a:p>
          <a:endParaRPr lang="en-NZ" sz="2400" b="1">
            <a:solidFill>
              <a:schemeClr val="tx1"/>
            </a:solidFill>
          </a:endParaRPr>
        </a:p>
      </dgm:t>
    </dgm:pt>
    <dgm:pt modelId="{8D7229DC-9890-497F-B725-DFCF63E28585}" type="sibTrans" cxnId="{D3E98C90-8C51-4864-BB1E-176B29DB48E9}">
      <dgm:prSet/>
      <dgm:spPr/>
      <dgm:t>
        <a:bodyPr/>
        <a:lstStyle/>
        <a:p>
          <a:endParaRPr lang="en-NZ" sz="2400" b="1" dirty="0">
            <a:solidFill>
              <a:schemeClr val="tx1"/>
            </a:solidFill>
          </a:endParaRPr>
        </a:p>
      </dgm:t>
    </dgm:pt>
    <dgm:pt modelId="{21F06F27-509C-45CF-BE3D-FE73B966CCBC}">
      <dgm:prSet phldrT="[Text]" custT="1"/>
      <dgm:spPr/>
      <dgm:t>
        <a:bodyPr/>
        <a:lstStyle/>
        <a:p>
          <a:r>
            <a:rPr lang="en-NZ" sz="1400" b="1" dirty="0" smtClean="0">
              <a:solidFill>
                <a:schemeClr val="tx1"/>
              </a:solidFill>
            </a:rPr>
            <a:t>Is motivating</a:t>
          </a:r>
          <a:endParaRPr lang="en-NZ" sz="1400" b="1" dirty="0">
            <a:solidFill>
              <a:schemeClr val="tx1"/>
            </a:solidFill>
          </a:endParaRPr>
        </a:p>
      </dgm:t>
    </dgm:pt>
    <dgm:pt modelId="{520FB710-37A1-448A-AD44-3CAC79DA8327}" type="parTrans" cxnId="{6428A691-5E80-4AC9-A352-D3A905092295}">
      <dgm:prSet/>
      <dgm:spPr/>
      <dgm:t>
        <a:bodyPr/>
        <a:lstStyle/>
        <a:p>
          <a:endParaRPr lang="en-NZ" sz="2400" b="1">
            <a:solidFill>
              <a:schemeClr val="tx1"/>
            </a:solidFill>
          </a:endParaRPr>
        </a:p>
      </dgm:t>
    </dgm:pt>
    <dgm:pt modelId="{CF400854-5E12-4B22-97B1-C19880C33340}" type="sibTrans" cxnId="{6428A691-5E80-4AC9-A352-D3A905092295}">
      <dgm:prSet/>
      <dgm:spPr>
        <a:ln>
          <a:solidFill>
            <a:srgbClr val="00B0F0"/>
          </a:solidFill>
        </a:ln>
      </dgm:spPr>
      <dgm:t>
        <a:bodyPr/>
        <a:lstStyle/>
        <a:p>
          <a:endParaRPr lang="en-NZ" sz="2400" b="1" dirty="0">
            <a:solidFill>
              <a:schemeClr val="tx1"/>
            </a:solidFill>
          </a:endParaRPr>
        </a:p>
      </dgm:t>
    </dgm:pt>
    <dgm:pt modelId="{E6419928-275D-48D1-B320-842B2C2E3BF8}">
      <dgm:prSet phldrT="[Text]" custT="1"/>
      <dgm:spPr/>
      <dgm:t>
        <a:bodyPr/>
        <a:lstStyle/>
        <a:p>
          <a:r>
            <a:rPr lang="en-NZ" sz="1400" b="1" dirty="0" smtClean="0">
              <a:solidFill>
                <a:schemeClr val="tx1"/>
              </a:solidFill>
            </a:rPr>
            <a:t>Must be fully communicated</a:t>
          </a:r>
          <a:endParaRPr lang="en-NZ" sz="1400" b="1" dirty="0">
            <a:solidFill>
              <a:schemeClr val="tx1"/>
            </a:solidFill>
          </a:endParaRPr>
        </a:p>
      </dgm:t>
    </dgm:pt>
    <dgm:pt modelId="{4BAC2B29-906A-4AD1-B9A5-D2952F1906D9}" type="parTrans" cxnId="{0E526A44-FBC7-4D98-A4D8-F0AC976C2D39}">
      <dgm:prSet/>
      <dgm:spPr/>
      <dgm:t>
        <a:bodyPr/>
        <a:lstStyle/>
        <a:p>
          <a:endParaRPr lang="en-NZ" sz="2400" b="1">
            <a:solidFill>
              <a:schemeClr val="tx1"/>
            </a:solidFill>
          </a:endParaRPr>
        </a:p>
      </dgm:t>
    </dgm:pt>
    <dgm:pt modelId="{075D7511-D343-4D58-9F26-D09D30EF3430}" type="sibTrans" cxnId="{0E526A44-FBC7-4D98-A4D8-F0AC976C2D39}">
      <dgm:prSet/>
      <dgm:spPr>
        <a:solidFill>
          <a:schemeClr val="accent2"/>
        </a:solidFill>
        <a:ln>
          <a:solidFill>
            <a:srgbClr val="00B0F0"/>
          </a:solidFill>
        </a:ln>
      </dgm:spPr>
      <dgm:t>
        <a:bodyPr/>
        <a:lstStyle/>
        <a:p>
          <a:endParaRPr lang="en-NZ" sz="2400" b="1" dirty="0">
            <a:solidFill>
              <a:schemeClr val="tx1"/>
            </a:solidFill>
          </a:endParaRPr>
        </a:p>
      </dgm:t>
    </dgm:pt>
    <dgm:pt modelId="{E8AA6538-9123-4BDC-8529-D71C184B2E09}">
      <dgm:prSet phldrT="[Text]" custT="1"/>
      <dgm:spPr/>
      <dgm:t>
        <a:bodyPr/>
        <a:lstStyle/>
        <a:p>
          <a:r>
            <a:rPr lang="en-NZ" sz="1400" b="1" dirty="0" smtClean="0">
              <a:solidFill>
                <a:schemeClr val="tx1"/>
              </a:solidFill>
            </a:rPr>
            <a:t>Consistently followed and measured </a:t>
          </a:r>
          <a:endParaRPr lang="en-NZ" sz="1400" b="1" dirty="0">
            <a:solidFill>
              <a:schemeClr val="tx1"/>
            </a:solidFill>
          </a:endParaRPr>
        </a:p>
      </dgm:t>
    </dgm:pt>
    <dgm:pt modelId="{EDF1CE9F-3D4D-4E23-8EAD-7820E3954797}" type="parTrans" cxnId="{101C57F9-F536-4488-B912-58BBFF8543DA}">
      <dgm:prSet/>
      <dgm:spPr/>
      <dgm:t>
        <a:bodyPr/>
        <a:lstStyle/>
        <a:p>
          <a:endParaRPr lang="en-NZ" sz="2400" b="1">
            <a:solidFill>
              <a:schemeClr val="tx1"/>
            </a:solidFill>
          </a:endParaRPr>
        </a:p>
      </dgm:t>
    </dgm:pt>
    <dgm:pt modelId="{05853090-A89A-4A37-98DD-A39F1C0F0B67}" type="sibTrans" cxnId="{101C57F9-F536-4488-B912-58BBFF8543DA}">
      <dgm:prSet/>
      <dgm:spPr/>
      <dgm:t>
        <a:bodyPr/>
        <a:lstStyle/>
        <a:p>
          <a:endParaRPr lang="en-NZ" sz="2400" b="1" dirty="0">
            <a:solidFill>
              <a:schemeClr val="tx1"/>
            </a:solidFill>
          </a:endParaRPr>
        </a:p>
      </dgm:t>
    </dgm:pt>
    <dgm:pt modelId="{7EB4C355-EF94-4B15-A857-E4132510FE8B}" type="pres">
      <dgm:prSet presAssocID="{7F052CC6-96E2-4EE2-96F6-70D9258A8FD1}" presName="cycle" presStyleCnt="0">
        <dgm:presLayoutVars>
          <dgm:dir/>
          <dgm:resizeHandles val="exact"/>
        </dgm:presLayoutVars>
      </dgm:prSet>
      <dgm:spPr/>
      <dgm:t>
        <a:bodyPr/>
        <a:lstStyle/>
        <a:p>
          <a:endParaRPr lang="en-NZ"/>
        </a:p>
      </dgm:t>
    </dgm:pt>
    <dgm:pt modelId="{7595FA5F-0498-4A8E-BC80-AD3CB5197AF1}" type="pres">
      <dgm:prSet presAssocID="{F5E9C8C9-D7C5-4874-A778-F54BCB03E776}" presName="node" presStyleLbl="node1" presStyleIdx="0" presStyleCnt="7" custScaleX="152430">
        <dgm:presLayoutVars>
          <dgm:bulletEnabled val="1"/>
        </dgm:presLayoutVars>
      </dgm:prSet>
      <dgm:spPr/>
      <dgm:t>
        <a:bodyPr/>
        <a:lstStyle/>
        <a:p>
          <a:endParaRPr lang="en-NZ"/>
        </a:p>
      </dgm:t>
    </dgm:pt>
    <dgm:pt modelId="{33E7B7F5-4814-4B88-9AF3-3EE139112694}" type="pres">
      <dgm:prSet presAssocID="{F5E9C8C9-D7C5-4874-A778-F54BCB03E776}" presName="spNode" presStyleCnt="0"/>
      <dgm:spPr/>
      <dgm:t>
        <a:bodyPr/>
        <a:lstStyle/>
        <a:p>
          <a:endParaRPr lang="en-NZ"/>
        </a:p>
      </dgm:t>
    </dgm:pt>
    <dgm:pt modelId="{C742AC26-C219-427C-ADC5-A6B1B48DB314}" type="pres">
      <dgm:prSet presAssocID="{15C125A5-5764-4D9A-A765-E7C38628998C}" presName="sibTrans" presStyleLbl="sibTrans1D1" presStyleIdx="0" presStyleCnt="7"/>
      <dgm:spPr/>
      <dgm:t>
        <a:bodyPr/>
        <a:lstStyle/>
        <a:p>
          <a:endParaRPr lang="en-NZ"/>
        </a:p>
      </dgm:t>
    </dgm:pt>
    <dgm:pt modelId="{F9A2D56C-30DC-4122-B176-EAC7CCE0959B}" type="pres">
      <dgm:prSet presAssocID="{F2EA91F4-E003-43B9-9360-95266A888188}" presName="node" presStyleLbl="node1" presStyleIdx="1" presStyleCnt="7" custScaleX="178905" custRadScaleRad="98020" custRadScaleInc="17794">
        <dgm:presLayoutVars>
          <dgm:bulletEnabled val="1"/>
        </dgm:presLayoutVars>
      </dgm:prSet>
      <dgm:spPr/>
      <dgm:t>
        <a:bodyPr/>
        <a:lstStyle/>
        <a:p>
          <a:endParaRPr lang="en-NZ"/>
        </a:p>
      </dgm:t>
    </dgm:pt>
    <dgm:pt modelId="{BAB83B81-6DAC-4935-A48E-BF0C5EB965A8}" type="pres">
      <dgm:prSet presAssocID="{F2EA91F4-E003-43B9-9360-95266A888188}" presName="spNode" presStyleCnt="0"/>
      <dgm:spPr/>
      <dgm:t>
        <a:bodyPr/>
        <a:lstStyle/>
        <a:p>
          <a:endParaRPr lang="en-NZ"/>
        </a:p>
      </dgm:t>
    </dgm:pt>
    <dgm:pt modelId="{B198ACB2-0709-423A-879A-2DE0C557B01C}" type="pres">
      <dgm:prSet presAssocID="{E269B951-65B5-443F-BE2C-7F6CD57F4503}" presName="sibTrans" presStyleLbl="sibTrans1D1" presStyleIdx="1" presStyleCnt="7"/>
      <dgm:spPr/>
      <dgm:t>
        <a:bodyPr/>
        <a:lstStyle/>
        <a:p>
          <a:endParaRPr lang="en-NZ"/>
        </a:p>
      </dgm:t>
    </dgm:pt>
    <dgm:pt modelId="{9D175C3C-A689-471A-94DF-EF7C94C10A6F}" type="pres">
      <dgm:prSet presAssocID="{564D8C48-E6DE-4325-9EC8-22A09EBDDC2B}" presName="node" presStyleLbl="node1" presStyleIdx="2" presStyleCnt="7" custScaleX="191245">
        <dgm:presLayoutVars>
          <dgm:bulletEnabled val="1"/>
        </dgm:presLayoutVars>
      </dgm:prSet>
      <dgm:spPr/>
      <dgm:t>
        <a:bodyPr/>
        <a:lstStyle/>
        <a:p>
          <a:endParaRPr lang="en-NZ"/>
        </a:p>
      </dgm:t>
    </dgm:pt>
    <dgm:pt modelId="{91406817-F9CE-4B93-8C4F-D13D15A31500}" type="pres">
      <dgm:prSet presAssocID="{564D8C48-E6DE-4325-9EC8-22A09EBDDC2B}" presName="spNode" presStyleCnt="0"/>
      <dgm:spPr/>
      <dgm:t>
        <a:bodyPr/>
        <a:lstStyle/>
        <a:p>
          <a:endParaRPr lang="en-NZ"/>
        </a:p>
      </dgm:t>
    </dgm:pt>
    <dgm:pt modelId="{10A44308-0BF5-4C36-BEB5-5493744DB687}" type="pres">
      <dgm:prSet presAssocID="{2A42E90E-51DA-4763-9846-7BD388123327}" presName="sibTrans" presStyleLbl="sibTrans1D1" presStyleIdx="2" presStyleCnt="7"/>
      <dgm:spPr/>
      <dgm:t>
        <a:bodyPr/>
        <a:lstStyle/>
        <a:p>
          <a:endParaRPr lang="en-NZ"/>
        </a:p>
      </dgm:t>
    </dgm:pt>
    <dgm:pt modelId="{B6806915-765E-4EC4-9970-812F0DDF7EBF}" type="pres">
      <dgm:prSet presAssocID="{CA424013-81FB-44D1-9DB9-01B89B27914D}" presName="node" presStyleLbl="node1" presStyleIdx="3" presStyleCnt="7">
        <dgm:presLayoutVars>
          <dgm:bulletEnabled val="1"/>
        </dgm:presLayoutVars>
      </dgm:prSet>
      <dgm:spPr/>
      <dgm:t>
        <a:bodyPr/>
        <a:lstStyle/>
        <a:p>
          <a:endParaRPr lang="en-NZ"/>
        </a:p>
      </dgm:t>
    </dgm:pt>
    <dgm:pt modelId="{0A66B3A5-2E38-497E-A2D0-309577032DC5}" type="pres">
      <dgm:prSet presAssocID="{CA424013-81FB-44D1-9DB9-01B89B27914D}" presName="spNode" presStyleCnt="0"/>
      <dgm:spPr/>
      <dgm:t>
        <a:bodyPr/>
        <a:lstStyle/>
        <a:p>
          <a:endParaRPr lang="en-NZ"/>
        </a:p>
      </dgm:t>
    </dgm:pt>
    <dgm:pt modelId="{24FC87D5-899C-4A6F-B1AA-34E8B3C0EF5D}" type="pres">
      <dgm:prSet presAssocID="{8D7229DC-9890-497F-B725-DFCF63E28585}" presName="sibTrans" presStyleLbl="sibTrans1D1" presStyleIdx="3" presStyleCnt="7"/>
      <dgm:spPr/>
      <dgm:t>
        <a:bodyPr/>
        <a:lstStyle/>
        <a:p>
          <a:endParaRPr lang="en-NZ"/>
        </a:p>
      </dgm:t>
    </dgm:pt>
    <dgm:pt modelId="{A2898F86-E52D-44A1-9C3C-CED024915F10}" type="pres">
      <dgm:prSet presAssocID="{21F06F27-509C-45CF-BE3D-FE73B966CCBC}" presName="node" presStyleLbl="node1" presStyleIdx="4" presStyleCnt="7" custScaleX="132412">
        <dgm:presLayoutVars>
          <dgm:bulletEnabled val="1"/>
        </dgm:presLayoutVars>
      </dgm:prSet>
      <dgm:spPr/>
      <dgm:t>
        <a:bodyPr/>
        <a:lstStyle/>
        <a:p>
          <a:endParaRPr lang="en-NZ"/>
        </a:p>
      </dgm:t>
    </dgm:pt>
    <dgm:pt modelId="{5F9CD20F-ECDC-4E0F-97F6-61219C545249}" type="pres">
      <dgm:prSet presAssocID="{21F06F27-509C-45CF-BE3D-FE73B966CCBC}" presName="spNode" presStyleCnt="0"/>
      <dgm:spPr/>
      <dgm:t>
        <a:bodyPr/>
        <a:lstStyle/>
        <a:p>
          <a:endParaRPr lang="en-NZ"/>
        </a:p>
      </dgm:t>
    </dgm:pt>
    <dgm:pt modelId="{DC6F65C8-1CF4-44B6-B3A4-C60343F6B69C}" type="pres">
      <dgm:prSet presAssocID="{CF400854-5E12-4B22-97B1-C19880C33340}" presName="sibTrans" presStyleLbl="sibTrans1D1" presStyleIdx="4" presStyleCnt="7"/>
      <dgm:spPr/>
      <dgm:t>
        <a:bodyPr/>
        <a:lstStyle/>
        <a:p>
          <a:endParaRPr lang="en-NZ"/>
        </a:p>
      </dgm:t>
    </dgm:pt>
    <dgm:pt modelId="{3285D9F7-EC22-48C9-80F5-909352671278}" type="pres">
      <dgm:prSet presAssocID="{E6419928-275D-48D1-B320-842B2C2E3BF8}" presName="node" presStyleLbl="node1" presStyleIdx="5" presStyleCnt="7" custScaleX="149044">
        <dgm:presLayoutVars>
          <dgm:bulletEnabled val="1"/>
        </dgm:presLayoutVars>
      </dgm:prSet>
      <dgm:spPr/>
      <dgm:t>
        <a:bodyPr/>
        <a:lstStyle/>
        <a:p>
          <a:endParaRPr lang="en-NZ"/>
        </a:p>
      </dgm:t>
    </dgm:pt>
    <dgm:pt modelId="{A55313B1-DF21-42EF-8ACF-3DE6653C7187}" type="pres">
      <dgm:prSet presAssocID="{E6419928-275D-48D1-B320-842B2C2E3BF8}" presName="spNode" presStyleCnt="0"/>
      <dgm:spPr/>
      <dgm:t>
        <a:bodyPr/>
        <a:lstStyle/>
        <a:p>
          <a:endParaRPr lang="en-NZ"/>
        </a:p>
      </dgm:t>
    </dgm:pt>
    <dgm:pt modelId="{6196A688-251C-449E-B34C-7343B5E8824E}" type="pres">
      <dgm:prSet presAssocID="{075D7511-D343-4D58-9F26-D09D30EF3430}" presName="sibTrans" presStyleLbl="sibTrans1D1" presStyleIdx="5" presStyleCnt="7"/>
      <dgm:spPr/>
      <dgm:t>
        <a:bodyPr/>
        <a:lstStyle/>
        <a:p>
          <a:endParaRPr lang="en-NZ"/>
        </a:p>
      </dgm:t>
    </dgm:pt>
    <dgm:pt modelId="{0D450E8F-B215-4F57-A98E-FBCAD9AA2AB0}" type="pres">
      <dgm:prSet presAssocID="{E8AA6538-9123-4BDC-8529-D71C184B2E09}" presName="node" presStyleLbl="node1" presStyleIdx="6" presStyleCnt="7" custScaleX="216049" custScaleY="96555" custRadScaleRad="102282" custRadScaleInc="-43864">
        <dgm:presLayoutVars>
          <dgm:bulletEnabled val="1"/>
        </dgm:presLayoutVars>
      </dgm:prSet>
      <dgm:spPr/>
      <dgm:t>
        <a:bodyPr/>
        <a:lstStyle/>
        <a:p>
          <a:endParaRPr lang="en-NZ"/>
        </a:p>
      </dgm:t>
    </dgm:pt>
    <dgm:pt modelId="{3F38203B-3937-4895-8CB0-C20042A53DD3}" type="pres">
      <dgm:prSet presAssocID="{E8AA6538-9123-4BDC-8529-D71C184B2E09}" presName="spNode" presStyleCnt="0"/>
      <dgm:spPr/>
      <dgm:t>
        <a:bodyPr/>
        <a:lstStyle/>
        <a:p>
          <a:endParaRPr lang="en-NZ"/>
        </a:p>
      </dgm:t>
    </dgm:pt>
    <dgm:pt modelId="{EA477592-0FD2-4840-BD55-A02133F3C454}" type="pres">
      <dgm:prSet presAssocID="{05853090-A89A-4A37-98DD-A39F1C0F0B67}" presName="sibTrans" presStyleLbl="sibTrans1D1" presStyleIdx="6" presStyleCnt="7"/>
      <dgm:spPr/>
      <dgm:t>
        <a:bodyPr/>
        <a:lstStyle/>
        <a:p>
          <a:endParaRPr lang="en-NZ"/>
        </a:p>
      </dgm:t>
    </dgm:pt>
  </dgm:ptLst>
  <dgm:cxnLst>
    <dgm:cxn modelId="{FCD1040C-3BB8-4301-85A0-264EAE107249}" type="presOf" srcId="{F2EA91F4-E003-43B9-9360-95266A888188}" destId="{F9A2D56C-30DC-4122-B176-EAC7CCE0959B}" srcOrd="0" destOrd="0" presId="urn:microsoft.com/office/officeart/2005/8/layout/cycle5"/>
    <dgm:cxn modelId="{25FE0A9D-FDCB-4BBB-85FD-E59EFFB9DE3C}" type="presOf" srcId="{E269B951-65B5-443F-BE2C-7F6CD57F4503}" destId="{B198ACB2-0709-423A-879A-2DE0C557B01C}" srcOrd="0" destOrd="0" presId="urn:microsoft.com/office/officeart/2005/8/layout/cycle5"/>
    <dgm:cxn modelId="{101C57F9-F536-4488-B912-58BBFF8543DA}" srcId="{7F052CC6-96E2-4EE2-96F6-70D9258A8FD1}" destId="{E8AA6538-9123-4BDC-8529-D71C184B2E09}" srcOrd="6" destOrd="0" parTransId="{EDF1CE9F-3D4D-4E23-8EAD-7820E3954797}" sibTransId="{05853090-A89A-4A37-98DD-A39F1C0F0B67}"/>
    <dgm:cxn modelId="{10FF9600-B196-4084-8490-D734387EA402}" type="presOf" srcId="{8D7229DC-9890-497F-B725-DFCF63E28585}" destId="{24FC87D5-899C-4A6F-B1AA-34E8B3C0EF5D}" srcOrd="0" destOrd="0" presId="urn:microsoft.com/office/officeart/2005/8/layout/cycle5"/>
    <dgm:cxn modelId="{ECB41A79-36D0-43DE-A274-93FAAF22B56E}" type="presOf" srcId="{2A42E90E-51DA-4763-9846-7BD388123327}" destId="{10A44308-0BF5-4C36-BEB5-5493744DB687}" srcOrd="0" destOrd="0" presId="urn:microsoft.com/office/officeart/2005/8/layout/cycle5"/>
    <dgm:cxn modelId="{DEDFBFE6-7877-40F6-AFB8-FDFDDE9F4038}" type="presOf" srcId="{21F06F27-509C-45CF-BE3D-FE73B966CCBC}" destId="{A2898F86-E52D-44A1-9C3C-CED024915F10}" srcOrd="0" destOrd="0" presId="urn:microsoft.com/office/officeart/2005/8/layout/cycle5"/>
    <dgm:cxn modelId="{6428A691-5E80-4AC9-A352-D3A905092295}" srcId="{7F052CC6-96E2-4EE2-96F6-70D9258A8FD1}" destId="{21F06F27-509C-45CF-BE3D-FE73B966CCBC}" srcOrd="4" destOrd="0" parTransId="{520FB710-37A1-448A-AD44-3CAC79DA8327}" sibTransId="{CF400854-5E12-4B22-97B1-C19880C33340}"/>
    <dgm:cxn modelId="{F4D9DB7E-C790-4AEE-AF34-86F078F8A467}" type="presOf" srcId="{CF400854-5E12-4B22-97B1-C19880C33340}" destId="{DC6F65C8-1CF4-44B6-B3A4-C60343F6B69C}" srcOrd="0" destOrd="0" presId="urn:microsoft.com/office/officeart/2005/8/layout/cycle5"/>
    <dgm:cxn modelId="{0E526A44-FBC7-4D98-A4D8-F0AC976C2D39}" srcId="{7F052CC6-96E2-4EE2-96F6-70D9258A8FD1}" destId="{E6419928-275D-48D1-B320-842B2C2E3BF8}" srcOrd="5" destOrd="0" parTransId="{4BAC2B29-906A-4AD1-B9A5-D2952F1906D9}" sibTransId="{075D7511-D343-4D58-9F26-D09D30EF3430}"/>
    <dgm:cxn modelId="{999BE9DD-E1E8-472D-AB82-7C3E981C8EA2}" srcId="{7F052CC6-96E2-4EE2-96F6-70D9258A8FD1}" destId="{F5E9C8C9-D7C5-4874-A778-F54BCB03E776}" srcOrd="0" destOrd="0" parTransId="{062E749E-6B36-4D95-B682-B9B7131607BF}" sibTransId="{15C125A5-5764-4D9A-A765-E7C38628998C}"/>
    <dgm:cxn modelId="{C279DAB4-6C34-4CC6-B3E2-94C1E265162B}" type="presOf" srcId="{075D7511-D343-4D58-9F26-D09D30EF3430}" destId="{6196A688-251C-449E-B34C-7343B5E8824E}" srcOrd="0" destOrd="0" presId="urn:microsoft.com/office/officeart/2005/8/layout/cycle5"/>
    <dgm:cxn modelId="{72F58227-C700-4B47-AB2F-A4DA59CA09A1}" type="presOf" srcId="{E6419928-275D-48D1-B320-842B2C2E3BF8}" destId="{3285D9F7-EC22-48C9-80F5-909352671278}" srcOrd="0" destOrd="0" presId="urn:microsoft.com/office/officeart/2005/8/layout/cycle5"/>
    <dgm:cxn modelId="{18052A77-495B-49B0-98E9-F9E2D4A02B20}" type="presOf" srcId="{CA424013-81FB-44D1-9DB9-01B89B27914D}" destId="{B6806915-765E-4EC4-9970-812F0DDF7EBF}" srcOrd="0" destOrd="0" presId="urn:microsoft.com/office/officeart/2005/8/layout/cycle5"/>
    <dgm:cxn modelId="{241D1974-94C6-471F-A5D1-27C98CAD58C2}" type="presOf" srcId="{564D8C48-E6DE-4325-9EC8-22A09EBDDC2B}" destId="{9D175C3C-A689-471A-94DF-EF7C94C10A6F}" srcOrd="0" destOrd="0" presId="urn:microsoft.com/office/officeart/2005/8/layout/cycle5"/>
    <dgm:cxn modelId="{C5A8FC4B-D28D-4D31-B39F-8F1227A87266}" srcId="{7F052CC6-96E2-4EE2-96F6-70D9258A8FD1}" destId="{564D8C48-E6DE-4325-9EC8-22A09EBDDC2B}" srcOrd="2" destOrd="0" parTransId="{38195201-93E3-4FFE-B3DB-A19AE48C4BA5}" sibTransId="{2A42E90E-51DA-4763-9846-7BD388123327}"/>
    <dgm:cxn modelId="{0AFF8566-5B11-44E5-83FD-30CE36B39827}" type="presOf" srcId="{05853090-A89A-4A37-98DD-A39F1C0F0B67}" destId="{EA477592-0FD2-4840-BD55-A02133F3C454}" srcOrd="0" destOrd="0" presId="urn:microsoft.com/office/officeart/2005/8/layout/cycle5"/>
    <dgm:cxn modelId="{91FC67F6-833E-4B39-A313-12767929E76C}" type="presOf" srcId="{F5E9C8C9-D7C5-4874-A778-F54BCB03E776}" destId="{7595FA5F-0498-4A8E-BC80-AD3CB5197AF1}" srcOrd="0" destOrd="0" presId="urn:microsoft.com/office/officeart/2005/8/layout/cycle5"/>
    <dgm:cxn modelId="{847AD027-95A8-4135-8F83-3D7D4844DF43}" type="presOf" srcId="{15C125A5-5764-4D9A-A765-E7C38628998C}" destId="{C742AC26-C219-427C-ADC5-A6B1B48DB314}" srcOrd="0" destOrd="0" presId="urn:microsoft.com/office/officeart/2005/8/layout/cycle5"/>
    <dgm:cxn modelId="{D3E98C90-8C51-4864-BB1E-176B29DB48E9}" srcId="{7F052CC6-96E2-4EE2-96F6-70D9258A8FD1}" destId="{CA424013-81FB-44D1-9DB9-01B89B27914D}" srcOrd="3" destOrd="0" parTransId="{5BEB2CAB-7DB9-47BA-BDD5-237ABD13A892}" sibTransId="{8D7229DC-9890-497F-B725-DFCF63E28585}"/>
    <dgm:cxn modelId="{1393117E-20C1-4DAF-BEEA-EAEC71C105AD}" srcId="{7F052CC6-96E2-4EE2-96F6-70D9258A8FD1}" destId="{F2EA91F4-E003-43B9-9360-95266A888188}" srcOrd="1" destOrd="0" parTransId="{524DF0E5-03DA-40A8-A2FA-4E179198CCE4}" sibTransId="{E269B951-65B5-443F-BE2C-7F6CD57F4503}"/>
    <dgm:cxn modelId="{F212C7A4-1C41-43CF-B565-379A0D2E542C}" type="presOf" srcId="{E8AA6538-9123-4BDC-8529-D71C184B2E09}" destId="{0D450E8F-B215-4F57-A98E-FBCAD9AA2AB0}" srcOrd="0" destOrd="0" presId="urn:microsoft.com/office/officeart/2005/8/layout/cycle5"/>
    <dgm:cxn modelId="{FD080871-4466-40D7-960F-760F8EC3A8CD}" type="presOf" srcId="{7F052CC6-96E2-4EE2-96F6-70D9258A8FD1}" destId="{7EB4C355-EF94-4B15-A857-E4132510FE8B}" srcOrd="0" destOrd="0" presId="urn:microsoft.com/office/officeart/2005/8/layout/cycle5"/>
    <dgm:cxn modelId="{63A39C04-6E1B-4BC6-85E3-F40C1EF44DDA}" type="presParOf" srcId="{7EB4C355-EF94-4B15-A857-E4132510FE8B}" destId="{7595FA5F-0498-4A8E-BC80-AD3CB5197AF1}" srcOrd="0" destOrd="0" presId="urn:microsoft.com/office/officeart/2005/8/layout/cycle5"/>
    <dgm:cxn modelId="{39B06D90-7032-4CD1-B9A8-5153F78EA0BE}" type="presParOf" srcId="{7EB4C355-EF94-4B15-A857-E4132510FE8B}" destId="{33E7B7F5-4814-4B88-9AF3-3EE139112694}" srcOrd="1" destOrd="0" presId="urn:microsoft.com/office/officeart/2005/8/layout/cycle5"/>
    <dgm:cxn modelId="{32CD72E2-32FF-4E53-958F-EE73D8985FB4}" type="presParOf" srcId="{7EB4C355-EF94-4B15-A857-E4132510FE8B}" destId="{C742AC26-C219-427C-ADC5-A6B1B48DB314}" srcOrd="2" destOrd="0" presId="urn:microsoft.com/office/officeart/2005/8/layout/cycle5"/>
    <dgm:cxn modelId="{5BE5FA72-1F52-4C69-8EE3-57435ED1E5E8}" type="presParOf" srcId="{7EB4C355-EF94-4B15-A857-E4132510FE8B}" destId="{F9A2D56C-30DC-4122-B176-EAC7CCE0959B}" srcOrd="3" destOrd="0" presId="urn:microsoft.com/office/officeart/2005/8/layout/cycle5"/>
    <dgm:cxn modelId="{F8CB8ACC-B16A-495B-8BB0-AB01E6B9094E}" type="presParOf" srcId="{7EB4C355-EF94-4B15-A857-E4132510FE8B}" destId="{BAB83B81-6DAC-4935-A48E-BF0C5EB965A8}" srcOrd="4" destOrd="0" presId="urn:microsoft.com/office/officeart/2005/8/layout/cycle5"/>
    <dgm:cxn modelId="{953AC936-D2CD-4F54-94C7-8BF17505BAEE}" type="presParOf" srcId="{7EB4C355-EF94-4B15-A857-E4132510FE8B}" destId="{B198ACB2-0709-423A-879A-2DE0C557B01C}" srcOrd="5" destOrd="0" presId="urn:microsoft.com/office/officeart/2005/8/layout/cycle5"/>
    <dgm:cxn modelId="{9DD5B66C-B563-4389-BFC7-15636CBFA657}" type="presParOf" srcId="{7EB4C355-EF94-4B15-A857-E4132510FE8B}" destId="{9D175C3C-A689-471A-94DF-EF7C94C10A6F}" srcOrd="6" destOrd="0" presId="urn:microsoft.com/office/officeart/2005/8/layout/cycle5"/>
    <dgm:cxn modelId="{511E9862-59E1-4F11-9816-86AEE068911E}" type="presParOf" srcId="{7EB4C355-EF94-4B15-A857-E4132510FE8B}" destId="{91406817-F9CE-4B93-8C4F-D13D15A31500}" srcOrd="7" destOrd="0" presId="urn:microsoft.com/office/officeart/2005/8/layout/cycle5"/>
    <dgm:cxn modelId="{23DAD201-C0BE-4158-BBF5-B7D49CEDF5D8}" type="presParOf" srcId="{7EB4C355-EF94-4B15-A857-E4132510FE8B}" destId="{10A44308-0BF5-4C36-BEB5-5493744DB687}" srcOrd="8" destOrd="0" presId="urn:microsoft.com/office/officeart/2005/8/layout/cycle5"/>
    <dgm:cxn modelId="{8B7C94BA-9E23-4F1A-BEDC-1C73C9333B34}" type="presParOf" srcId="{7EB4C355-EF94-4B15-A857-E4132510FE8B}" destId="{B6806915-765E-4EC4-9970-812F0DDF7EBF}" srcOrd="9" destOrd="0" presId="urn:microsoft.com/office/officeart/2005/8/layout/cycle5"/>
    <dgm:cxn modelId="{F249826D-6ED1-4CF6-8DA3-7AD9B75E5EAD}" type="presParOf" srcId="{7EB4C355-EF94-4B15-A857-E4132510FE8B}" destId="{0A66B3A5-2E38-497E-A2D0-309577032DC5}" srcOrd="10" destOrd="0" presId="urn:microsoft.com/office/officeart/2005/8/layout/cycle5"/>
    <dgm:cxn modelId="{96070126-382B-4553-9575-952E63D8227D}" type="presParOf" srcId="{7EB4C355-EF94-4B15-A857-E4132510FE8B}" destId="{24FC87D5-899C-4A6F-B1AA-34E8B3C0EF5D}" srcOrd="11" destOrd="0" presId="urn:microsoft.com/office/officeart/2005/8/layout/cycle5"/>
    <dgm:cxn modelId="{93514CBE-EEE6-44F1-B136-D1666CC73CA7}" type="presParOf" srcId="{7EB4C355-EF94-4B15-A857-E4132510FE8B}" destId="{A2898F86-E52D-44A1-9C3C-CED024915F10}" srcOrd="12" destOrd="0" presId="urn:microsoft.com/office/officeart/2005/8/layout/cycle5"/>
    <dgm:cxn modelId="{401EDDFB-19C1-4452-BF86-51203E307480}" type="presParOf" srcId="{7EB4C355-EF94-4B15-A857-E4132510FE8B}" destId="{5F9CD20F-ECDC-4E0F-97F6-61219C545249}" srcOrd="13" destOrd="0" presId="urn:microsoft.com/office/officeart/2005/8/layout/cycle5"/>
    <dgm:cxn modelId="{9CCC0460-3610-4C24-8AF1-F75DD0921A9D}" type="presParOf" srcId="{7EB4C355-EF94-4B15-A857-E4132510FE8B}" destId="{DC6F65C8-1CF4-44B6-B3A4-C60343F6B69C}" srcOrd="14" destOrd="0" presId="urn:microsoft.com/office/officeart/2005/8/layout/cycle5"/>
    <dgm:cxn modelId="{0FE8F45E-819A-4E9F-A5F3-60C560FF01C3}" type="presParOf" srcId="{7EB4C355-EF94-4B15-A857-E4132510FE8B}" destId="{3285D9F7-EC22-48C9-80F5-909352671278}" srcOrd="15" destOrd="0" presId="urn:microsoft.com/office/officeart/2005/8/layout/cycle5"/>
    <dgm:cxn modelId="{E643FD81-E815-4155-AEF4-99187A1F865A}" type="presParOf" srcId="{7EB4C355-EF94-4B15-A857-E4132510FE8B}" destId="{A55313B1-DF21-42EF-8ACF-3DE6653C7187}" srcOrd="16" destOrd="0" presId="urn:microsoft.com/office/officeart/2005/8/layout/cycle5"/>
    <dgm:cxn modelId="{533CC73C-4E01-4220-8198-EC966A36F8F9}" type="presParOf" srcId="{7EB4C355-EF94-4B15-A857-E4132510FE8B}" destId="{6196A688-251C-449E-B34C-7343B5E8824E}" srcOrd="17" destOrd="0" presId="urn:microsoft.com/office/officeart/2005/8/layout/cycle5"/>
    <dgm:cxn modelId="{299AE42F-224B-43AF-B4F8-1EE697B43CC4}" type="presParOf" srcId="{7EB4C355-EF94-4B15-A857-E4132510FE8B}" destId="{0D450E8F-B215-4F57-A98E-FBCAD9AA2AB0}" srcOrd="18" destOrd="0" presId="urn:microsoft.com/office/officeart/2005/8/layout/cycle5"/>
    <dgm:cxn modelId="{BE979D18-E445-4E4A-AFAC-B9B184B59A17}" type="presParOf" srcId="{7EB4C355-EF94-4B15-A857-E4132510FE8B}" destId="{3F38203B-3937-4895-8CB0-C20042A53DD3}" srcOrd="19" destOrd="0" presId="urn:microsoft.com/office/officeart/2005/8/layout/cycle5"/>
    <dgm:cxn modelId="{C43B1BF4-1E63-4D1C-8730-03995896AA95}" type="presParOf" srcId="{7EB4C355-EF94-4B15-A857-E4132510FE8B}" destId="{EA477592-0FD2-4840-BD55-A02133F3C454}" srcOrd="20" destOrd="0" presId="urn:microsoft.com/office/officeart/2005/8/layout/cycle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5FA5F-0498-4A8E-BC80-AD3CB5197AF1}">
      <dsp:nvSpPr>
        <dsp:cNvPr id="0" name=""/>
        <dsp:cNvSpPr/>
      </dsp:nvSpPr>
      <dsp:spPr>
        <a:xfrm>
          <a:off x="1882244" y="2164"/>
          <a:ext cx="1445600" cy="61644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NZ" sz="1800" b="1" kern="1200" dirty="0" smtClean="0">
              <a:solidFill>
                <a:schemeClr val="tx1"/>
              </a:solidFill>
            </a:rPr>
            <a:t>VISION</a:t>
          </a:r>
          <a:endParaRPr lang="en-NZ" sz="1800" b="1" kern="1200" dirty="0">
            <a:solidFill>
              <a:schemeClr val="tx1"/>
            </a:solidFill>
          </a:endParaRPr>
        </a:p>
      </dsp:txBody>
      <dsp:txXfrm>
        <a:off x="1882244" y="2164"/>
        <a:ext cx="1445600" cy="616440"/>
      </dsp:txXfrm>
    </dsp:sp>
    <dsp:sp modelId="{C742AC26-C219-427C-ADC5-A6B1B48DB314}">
      <dsp:nvSpPr>
        <dsp:cNvPr id="0" name=""/>
        <dsp:cNvSpPr/>
      </dsp:nvSpPr>
      <dsp:spPr>
        <a:xfrm>
          <a:off x="735462" y="255140"/>
          <a:ext cx="3515712" cy="3515712"/>
        </a:xfrm>
        <a:custGeom>
          <a:avLst/>
          <a:gdLst/>
          <a:ahLst/>
          <a:cxnLst/>
          <a:rect l="0" t="0" r="0" b="0"/>
          <a:pathLst>
            <a:path>
              <a:moveTo>
                <a:pt x="2677921" y="260011"/>
              </a:moveTo>
              <a:arcTo wR="1757856" hR="1757856" stAng="18093643" swAng="582484"/>
            </a:path>
          </a:pathLst>
        </a:custGeom>
        <a:noFill/>
        <a:ln w="9525" cap="flat" cmpd="sng" algn="ctr">
          <a:solidFill>
            <a:schemeClr val="accent2">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F9A2D56C-30DC-4122-B176-EAC7CCE0959B}">
      <dsp:nvSpPr>
        <dsp:cNvPr id="0" name=""/>
        <dsp:cNvSpPr/>
      </dsp:nvSpPr>
      <dsp:spPr>
        <a:xfrm>
          <a:off x="3159098" y="758925"/>
          <a:ext cx="1696681" cy="616440"/>
        </a:xfrm>
        <a:prstGeom prst="roundRect">
          <a:avLst/>
        </a:prstGeom>
        <a:gradFill rotWithShape="0">
          <a:gsLst>
            <a:gs pos="0">
              <a:schemeClr val="accent2">
                <a:hueOff val="0"/>
                <a:satOff val="0"/>
                <a:lumOff val="1634"/>
                <a:alphaOff val="0"/>
                <a:shade val="51000"/>
                <a:satMod val="130000"/>
              </a:schemeClr>
            </a:gs>
            <a:gs pos="80000">
              <a:schemeClr val="accent2">
                <a:hueOff val="0"/>
                <a:satOff val="0"/>
                <a:lumOff val="1634"/>
                <a:alphaOff val="0"/>
                <a:shade val="93000"/>
                <a:satMod val="130000"/>
              </a:schemeClr>
            </a:gs>
            <a:gs pos="100000">
              <a:schemeClr val="accent2">
                <a:hueOff val="0"/>
                <a:satOff val="0"/>
                <a:lumOff val="163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NZ" sz="1400" b="1" kern="1200" dirty="0" smtClean="0">
              <a:solidFill>
                <a:schemeClr val="tx1"/>
              </a:solidFill>
            </a:rPr>
            <a:t>Provides future direction</a:t>
          </a:r>
          <a:endParaRPr lang="en-NZ" sz="1400" b="1" kern="1200" dirty="0">
            <a:solidFill>
              <a:schemeClr val="tx1"/>
            </a:solidFill>
          </a:endParaRPr>
        </a:p>
      </dsp:txBody>
      <dsp:txXfrm>
        <a:off x="3159098" y="758925"/>
        <a:ext cx="1696681" cy="616440"/>
      </dsp:txXfrm>
    </dsp:sp>
    <dsp:sp modelId="{B198ACB2-0709-423A-879A-2DE0C557B01C}">
      <dsp:nvSpPr>
        <dsp:cNvPr id="0" name=""/>
        <dsp:cNvSpPr/>
      </dsp:nvSpPr>
      <dsp:spPr>
        <a:xfrm>
          <a:off x="845236" y="388916"/>
          <a:ext cx="3515712" cy="3515712"/>
        </a:xfrm>
        <a:custGeom>
          <a:avLst/>
          <a:gdLst/>
          <a:ahLst/>
          <a:cxnLst/>
          <a:rect l="0" t="0" r="0" b="0"/>
          <a:pathLst>
            <a:path>
              <a:moveTo>
                <a:pt x="3400706" y="1132475"/>
              </a:moveTo>
              <a:arcTo wR="1757856" hR="1757856" stAng="20349586" swAng="947681"/>
            </a:path>
          </a:pathLst>
        </a:custGeom>
        <a:noFill/>
        <a:ln w="9525" cap="flat" cmpd="sng" algn="ctr">
          <a:solidFill>
            <a:schemeClr val="accent2">
              <a:hueOff val="0"/>
              <a:satOff val="0"/>
              <a:lumOff val="1634"/>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9D175C3C-A689-471A-94DF-EF7C94C10A6F}">
      <dsp:nvSpPr>
        <dsp:cNvPr id="0" name=""/>
        <dsp:cNvSpPr/>
      </dsp:nvSpPr>
      <dsp:spPr>
        <a:xfrm>
          <a:off x="3411972" y="2151180"/>
          <a:ext cx="1813710" cy="616440"/>
        </a:xfrm>
        <a:prstGeom prst="roundRect">
          <a:avLst/>
        </a:prstGeom>
        <a:gradFill rotWithShape="0">
          <a:gsLst>
            <a:gs pos="0">
              <a:schemeClr val="accent2">
                <a:hueOff val="0"/>
                <a:satOff val="0"/>
                <a:lumOff val="3268"/>
                <a:alphaOff val="0"/>
                <a:shade val="51000"/>
                <a:satMod val="130000"/>
              </a:schemeClr>
            </a:gs>
            <a:gs pos="80000">
              <a:schemeClr val="accent2">
                <a:hueOff val="0"/>
                <a:satOff val="0"/>
                <a:lumOff val="3268"/>
                <a:alphaOff val="0"/>
                <a:shade val="93000"/>
                <a:satMod val="130000"/>
              </a:schemeClr>
            </a:gs>
            <a:gs pos="100000">
              <a:schemeClr val="accent2">
                <a:hueOff val="0"/>
                <a:satOff val="0"/>
                <a:lumOff val="326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NZ" sz="1400" b="1" kern="1200" dirty="0" smtClean="0">
              <a:solidFill>
                <a:schemeClr val="tx1"/>
              </a:solidFill>
            </a:rPr>
            <a:t>Expresses a consumer benefit</a:t>
          </a:r>
          <a:endParaRPr lang="en-NZ" sz="1400" b="1" kern="1200" dirty="0">
            <a:solidFill>
              <a:schemeClr val="tx1"/>
            </a:solidFill>
          </a:endParaRPr>
        </a:p>
      </dsp:txBody>
      <dsp:txXfrm>
        <a:off x="3411972" y="2151180"/>
        <a:ext cx="1813710" cy="616440"/>
      </dsp:txXfrm>
    </dsp:sp>
    <dsp:sp modelId="{10A44308-0BF5-4C36-BEB5-5493744DB687}">
      <dsp:nvSpPr>
        <dsp:cNvPr id="0" name=""/>
        <dsp:cNvSpPr/>
      </dsp:nvSpPr>
      <dsp:spPr>
        <a:xfrm>
          <a:off x="847188" y="310385"/>
          <a:ext cx="3515712" cy="3515712"/>
        </a:xfrm>
        <a:custGeom>
          <a:avLst/>
          <a:gdLst/>
          <a:ahLst/>
          <a:cxnLst/>
          <a:rect l="0" t="0" r="0" b="0"/>
          <a:pathLst>
            <a:path>
              <a:moveTo>
                <a:pt x="3309537" y="2583896"/>
              </a:moveTo>
              <a:arcTo wR="1757856" hR="1757856" stAng="1681721" swAng="834503"/>
            </a:path>
          </a:pathLst>
        </a:custGeom>
        <a:noFill/>
        <a:ln w="9525" cap="flat" cmpd="sng" algn="ctr">
          <a:solidFill>
            <a:schemeClr val="accent2">
              <a:hueOff val="0"/>
              <a:satOff val="0"/>
              <a:lumOff val="3268"/>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B6806915-765E-4EC4-9970-812F0DDF7EBF}">
      <dsp:nvSpPr>
        <dsp:cNvPr id="0" name=""/>
        <dsp:cNvSpPr/>
      </dsp:nvSpPr>
      <dsp:spPr>
        <a:xfrm>
          <a:off x="2893564" y="3343794"/>
          <a:ext cx="948370" cy="616440"/>
        </a:xfrm>
        <a:prstGeom prst="roundRect">
          <a:avLst/>
        </a:prstGeom>
        <a:gradFill rotWithShape="0">
          <a:gsLst>
            <a:gs pos="0">
              <a:schemeClr val="accent2">
                <a:hueOff val="0"/>
                <a:satOff val="0"/>
                <a:lumOff val="4902"/>
                <a:alphaOff val="0"/>
                <a:shade val="51000"/>
                <a:satMod val="130000"/>
              </a:schemeClr>
            </a:gs>
            <a:gs pos="80000">
              <a:schemeClr val="accent2">
                <a:hueOff val="0"/>
                <a:satOff val="0"/>
                <a:lumOff val="4902"/>
                <a:alphaOff val="0"/>
                <a:shade val="93000"/>
                <a:satMod val="130000"/>
              </a:schemeClr>
            </a:gs>
            <a:gs pos="100000">
              <a:schemeClr val="accent2">
                <a:hueOff val="0"/>
                <a:satOff val="0"/>
                <a:lumOff val="4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NZ" sz="1400" b="1" kern="1200" dirty="0" smtClean="0">
              <a:solidFill>
                <a:schemeClr val="tx1"/>
              </a:solidFill>
            </a:rPr>
            <a:t>Is realistic</a:t>
          </a:r>
          <a:endParaRPr lang="en-NZ" sz="1400" b="1" kern="1200" dirty="0">
            <a:solidFill>
              <a:schemeClr val="tx1"/>
            </a:solidFill>
          </a:endParaRPr>
        </a:p>
      </dsp:txBody>
      <dsp:txXfrm>
        <a:off x="2893564" y="3343794"/>
        <a:ext cx="948370" cy="616440"/>
      </dsp:txXfrm>
    </dsp:sp>
    <dsp:sp modelId="{24FC87D5-899C-4A6F-B1AA-34E8B3C0EF5D}">
      <dsp:nvSpPr>
        <dsp:cNvPr id="0" name=""/>
        <dsp:cNvSpPr/>
      </dsp:nvSpPr>
      <dsp:spPr>
        <a:xfrm>
          <a:off x="847188" y="310385"/>
          <a:ext cx="3515712" cy="3515712"/>
        </a:xfrm>
        <a:custGeom>
          <a:avLst/>
          <a:gdLst/>
          <a:ahLst/>
          <a:cxnLst/>
          <a:rect l="0" t="0" r="0" b="0"/>
          <a:pathLst>
            <a:path>
              <a:moveTo>
                <a:pt x="1962471" y="3503763"/>
              </a:moveTo>
              <a:arcTo wR="1757856" hR="1757856" stAng="4998936" swAng="499253"/>
            </a:path>
          </a:pathLst>
        </a:custGeom>
        <a:noFill/>
        <a:ln w="9525" cap="flat" cmpd="sng" algn="ctr">
          <a:solidFill>
            <a:schemeClr val="accent2">
              <a:hueOff val="0"/>
              <a:satOff val="0"/>
              <a:lumOff val="4902"/>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A2898F86-E52D-44A1-9C3C-CED024915F10}">
      <dsp:nvSpPr>
        <dsp:cNvPr id="0" name=""/>
        <dsp:cNvSpPr/>
      </dsp:nvSpPr>
      <dsp:spPr>
        <a:xfrm>
          <a:off x="1214461" y="3343794"/>
          <a:ext cx="1255755" cy="616440"/>
        </a:xfrm>
        <a:prstGeom prst="roundRect">
          <a:avLst/>
        </a:prstGeom>
        <a:gradFill rotWithShape="0">
          <a:gsLst>
            <a:gs pos="0">
              <a:schemeClr val="accent2">
                <a:hueOff val="0"/>
                <a:satOff val="0"/>
                <a:lumOff val="6536"/>
                <a:alphaOff val="0"/>
                <a:shade val="51000"/>
                <a:satMod val="130000"/>
              </a:schemeClr>
            </a:gs>
            <a:gs pos="80000">
              <a:schemeClr val="accent2">
                <a:hueOff val="0"/>
                <a:satOff val="0"/>
                <a:lumOff val="6536"/>
                <a:alphaOff val="0"/>
                <a:shade val="93000"/>
                <a:satMod val="130000"/>
              </a:schemeClr>
            </a:gs>
            <a:gs pos="100000">
              <a:schemeClr val="accent2">
                <a:hueOff val="0"/>
                <a:satOff val="0"/>
                <a:lumOff val="653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NZ" sz="1400" b="1" kern="1200" dirty="0" smtClean="0">
              <a:solidFill>
                <a:schemeClr val="tx1"/>
              </a:solidFill>
            </a:rPr>
            <a:t>Is motivating</a:t>
          </a:r>
          <a:endParaRPr lang="en-NZ" sz="1400" b="1" kern="1200" dirty="0">
            <a:solidFill>
              <a:schemeClr val="tx1"/>
            </a:solidFill>
          </a:endParaRPr>
        </a:p>
      </dsp:txBody>
      <dsp:txXfrm>
        <a:off x="1214461" y="3343794"/>
        <a:ext cx="1255755" cy="616440"/>
      </dsp:txXfrm>
    </dsp:sp>
    <dsp:sp modelId="{DC6F65C8-1CF4-44B6-B3A4-C60343F6B69C}">
      <dsp:nvSpPr>
        <dsp:cNvPr id="0" name=""/>
        <dsp:cNvSpPr/>
      </dsp:nvSpPr>
      <dsp:spPr>
        <a:xfrm>
          <a:off x="847188" y="310385"/>
          <a:ext cx="3515712" cy="3515712"/>
        </a:xfrm>
        <a:custGeom>
          <a:avLst/>
          <a:gdLst/>
          <a:ahLst/>
          <a:cxnLst/>
          <a:rect l="0" t="0" r="0" b="0"/>
          <a:pathLst>
            <a:path>
              <a:moveTo>
                <a:pt x="450223" y="2932655"/>
              </a:moveTo>
              <a:arcTo wR="1757856" hR="1757856" stAng="8283777" swAng="834503"/>
            </a:path>
          </a:pathLst>
        </a:custGeom>
        <a:noFill/>
        <a:ln w="9525" cap="flat" cmpd="sng" algn="ctr">
          <a:solidFill>
            <a:srgbClr val="00B0F0"/>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3285D9F7-EC22-48C9-80F5-909352671278}">
      <dsp:nvSpPr>
        <dsp:cNvPr id="0" name=""/>
        <dsp:cNvSpPr/>
      </dsp:nvSpPr>
      <dsp:spPr>
        <a:xfrm>
          <a:off x="184517" y="2151180"/>
          <a:ext cx="1413488" cy="616440"/>
        </a:xfrm>
        <a:prstGeom prst="roundRect">
          <a:avLst/>
        </a:prstGeom>
        <a:gradFill rotWithShape="0">
          <a:gsLst>
            <a:gs pos="0">
              <a:schemeClr val="accent2">
                <a:hueOff val="0"/>
                <a:satOff val="0"/>
                <a:lumOff val="8170"/>
                <a:alphaOff val="0"/>
                <a:shade val="51000"/>
                <a:satMod val="130000"/>
              </a:schemeClr>
            </a:gs>
            <a:gs pos="80000">
              <a:schemeClr val="accent2">
                <a:hueOff val="0"/>
                <a:satOff val="0"/>
                <a:lumOff val="8170"/>
                <a:alphaOff val="0"/>
                <a:shade val="93000"/>
                <a:satMod val="130000"/>
              </a:schemeClr>
            </a:gs>
            <a:gs pos="100000">
              <a:schemeClr val="accent2">
                <a:hueOff val="0"/>
                <a:satOff val="0"/>
                <a:lumOff val="817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NZ" sz="1400" b="1" kern="1200" dirty="0" smtClean="0">
              <a:solidFill>
                <a:schemeClr val="tx1"/>
              </a:solidFill>
            </a:rPr>
            <a:t>Must be fully communicated</a:t>
          </a:r>
          <a:endParaRPr lang="en-NZ" sz="1400" b="1" kern="1200" dirty="0">
            <a:solidFill>
              <a:schemeClr val="tx1"/>
            </a:solidFill>
          </a:endParaRPr>
        </a:p>
      </dsp:txBody>
      <dsp:txXfrm>
        <a:off x="184517" y="2151180"/>
        <a:ext cx="1413488" cy="616440"/>
      </dsp:txXfrm>
    </dsp:sp>
    <dsp:sp modelId="{6196A688-251C-449E-B34C-7343B5E8824E}">
      <dsp:nvSpPr>
        <dsp:cNvPr id="0" name=""/>
        <dsp:cNvSpPr/>
      </dsp:nvSpPr>
      <dsp:spPr>
        <a:xfrm>
          <a:off x="839513" y="209549"/>
          <a:ext cx="3515712" cy="3515712"/>
        </a:xfrm>
        <a:custGeom>
          <a:avLst/>
          <a:gdLst/>
          <a:ahLst/>
          <a:cxnLst/>
          <a:rect l="0" t="0" r="0" b="0"/>
          <a:pathLst>
            <a:path>
              <a:moveTo>
                <a:pt x="474" y="1798690"/>
              </a:moveTo>
              <a:arcTo wR="1757856" hR="1757856" stAng="10720135" swAng="850458"/>
            </a:path>
          </a:pathLst>
        </a:custGeom>
        <a:noFill/>
        <a:ln w="9525" cap="flat" cmpd="sng" algn="ctr">
          <a:solidFill>
            <a:srgbClr val="00B0F0"/>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0D450E8F-B215-4F57-A98E-FBCAD9AA2AB0}">
      <dsp:nvSpPr>
        <dsp:cNvPr id="0" name=""/>
        <dsp:cNvSpPr/>
      </dsp:nvSpPr>
      <dsp:spPr>
        <a:xfrm>
          <a:off x="40250" y="843220"/>
          <a:ext cx="2048943" cy="595204"/>
        </a:xfrm>
        <a:prstGeom prst="roundRect">
          <a:avLst/>
        </a:prstGeom>
        <a:gradFill rotWithShape="0">
          <a:gsLst>
            <a:gs pos="0">
              <a:schemeClr val="accent2">
                <a:hueOff val="0"/>
                <a:satOff val="0"/>
                <a:lumOff val="9804"/>
                <a:alphaOff val="0"/>
                <a:shade val="51000"/>
                <a:satMod val="130000"/>
              </a:schemeClr>
            </a:gs>
            <a:gs pos="80000">
              <a:schemeClr val="accent2">
                <a:hueOff val="0"/>
                <a:satOff val="0"/>
                <a:lumOff val="9804"/>
                <a:alphaOff val="0"/>
                <a:shade val="93000"/>
                <a:satMod val="130000"/>
              </a:schemeClr>
            </a:gs>
            <a:gs pos="100000">
              <a:schemeClr val="accent2">
                <a:hueOff val="0"/>
                <a:satOff val="0"/>
                <a:lumOff val="980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NZ" sz="1400" b="1" kern="1200" dirty="0" smtClean="0">
              <a:solidFill>
                <a:schemeClr val="tx1"/>
              </a:solidFill>
            </a:rPr>
            <a:t>Consistently followed and measured </a:t>
          </a:r>
          <a:endParaRPr lang="en-NZ" sz="1400" b="1" kern="1200" dirty="0">
            <a:solidFill>
              <a:schemeClr val="tx1"/>
            </a:solidFill>
          </a:endParaRPr>
        </a:p>
      </dsp:txBody>
      <dsp:txXfrm>
        <a:off x="40250" y="843220"/>
        <a:ext cx="2048943" cy="595204"/>
      </dsp:txXfrm>
    </dsp:sp>
    <dsp:sp modelId="{EA477592-0FD2-4840-BD55-A02133F3C454}">
      <dsp:nvSpPr>
        <dsp:cNvPr id="0" name=""/>
        <dsp:cNvSpPr/>
      </dsp:nvSpPr>
      <dsp:spPr>
        <a:xfrm>
          <a:off x="752139" y="349951"/>
          <a:ext cx="3515712" cy="3515712"/>
        </a:xfrm>
        <a:custGeom>
          <a:avLst/>
          <a:gdLst/>
          <a:ahLst/>
          <a:cxnLst/>
          <a:rect l="0" t="0" r="0" b="0"/>
          <a:pathLst>
            <a:path>
              <a:moveTo>
                <a:pt x="641800" y="399740"/>
              </a:moveTo>
              <a:arcTo wR="1757856" hR="1757856" stAng="13835264" swAng="834353"/>
            </a:path>
          </a:pathLst>
        </a:custGeom>
        <a:noFill/>
        <a:ln w="9525" cap="flat" cmpd="sng" algn="ctr">
          <a:solidFill>
            <a:schemeClr val="accent2">
              <a:hueOff val="0"/>
              <a:satOff val="0"/>
              <a:lumOff val="9804"/>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52763" cy="468313"/>
          </a:xfrm>
          <a:prstGeom prst="rect">
            <a:avLst/>
          </a:prstGeom>
          <a:noFill/>
          <a:ln w="9525">
            <a:noFill/>
            <a:miter lim="800000"/>
            <a:headEnd/>
            <a:tailEnd/>
          </a:ln>
        </p:spPr>
        <p:txBody>
          <a:bodyPr vert="horz" wrap="square" lIns="95564" tIns="47782" rIns="95564" bIns="47782" numCol="1" anchor="t" anchorCtr="0" compatLnSpc="1">
            <a:prstTxWarp prst="textNoShape">
              <a:avLst/>
            </a:prstTxWarp>
          </a:bodyPr>
          <a:lstStyle>
            <a:lvl1pPr defTabSz="903288">
              <a:defRPr sz="1300">
                <a:latin typeface="Arial" charset="0"/>
              </a:defRPr>
            </a:lvl1pPr>
          </a:lstStyle>
          <a:p>
            <a:pPr>
              <a:defRPr/>
            </a:pPr>
            <a:endParaRPr lang="en-US"/>
          </a:p>
        </p:txBody>
      </p:sp>
      <p:sp>
        <p:nvSpPr>
          <p:cNvPr id="3" name="Date Placeholder 2"/>
          <p:cNvSpPr>
            <a:spLocks noGrp="1"/>
          </p:cNvSpPr>
          <p:nvPr>
            <p:ph type="dt" idx="1"/>
          </p:nvPr>
        </p:nvSpPr>
        <p:spPr bwMode="auto">
          <a:xfrm>
            <a:off x="3990975" y="0"/>
            <a:ext cx="3052763" cy="468313"/>
          </a:xfrm>
          <a:prstGeom prst="rect">
            <a:avLst/>
          </a:prstGeom>
          <a:noFill/>
          <a:ln w="9525">
            <a:noFill/>
            <a:miter lim="800000"/>
            <a:headEnd/>
            <a:tailEnd/>
          </a:ln>
        </p:spPr>
        <p:txBody>
          <a:bodyPr vert="horz" wrap="square" lIns="95564" tIns="47782" rIns="95564" bIns="47782" numCol="1" anchor="t" anchorCtr="0" compatLnSpc="1">
            <a:prstTxWarp prst="textNoShape">
              <a:avLst/>
            </a:prstTxWarp>
          </a:bodyPr>
          <a:lstStyle>
            <a:lvl1pPr algn="r" defTabSz="903288">
              <a:defRPr sz="1300">
                <a:latin typeface="Arial" charset="0"/>
              </a:defRPr>
            </a:lvl1pPr>
          </a:lstStyle>
          <a:p>
            <a:pPr>
              <a:defRPr/>
            </a:pPr>
            <a:fld id="{AF6D6CC1-3B14-4B34-9434-AD28C7BB26D6}" type="datetimeFigureOut">
              <a:rPr lang="en-US"/>
              <a:pPr>
                <a:defRPr/>
              </a:pPr>
              <a:t>6/10/2013</a:t>
            </a:fld>
            <a:endParaRPr lang="en-GB"/>
          </a:p>
        </p:txBody>
      </p:sp>
      <p:sp>
        <p:nvSpPr>
          <p:cNvPr id="4" name="Slide Image Placeholder 3"/>
          <p:cNvSpPr>
            <a:spLocks noGrp="1" noRot="1" noChangeAspect="1"/>
          </p:cNvSpPr>
          <p:nvPr>
            <p:ph type="sldImg" idx="2"/>
          </p:nvPr>
        </p:nvSpPr>
        <p:spPr>
          <a:xfrm>
            <a:off x="1187450" y="701675"/>
            <a:ext cx="4672013" cy="3503613"/>
          </a:xfrm>
          <a:prstGeom prst="rect">
            <a:avLst/>
          </a:prstGeom>
          <a:noFill/>
          <a:ln w="12700">
            <a:solidFill>
              <a:prstClr val="black"/>
            </a:solidFill>
          </a:ln>
        </p:spPr>
        <p:txBody>
          <a:bodyPr vert="horz" lIns="96734" tIns="48367" rIns="96734" bIns="48367" rtlCol="0" anchor="ctr"/>
          <a:lstStyle/>
          <a:p>
            <a:pPr lvl="0"/>
            <a:endParaRPr lang="en-GB" noProof="0" smtClean="0"/>
          </a:p>
        </p:txBody>
      </p:sp>
      <p:sp>
        <p:nvSpPr>
          <p:cNvPr id="5" name="Notes Placeholder 4"/>
          <p:cNvSpPr>
            <a:spLocks noGrp="1"/>
          </p:cNvSpPr>
          <p:nvPr>
            <p:ph type="body" sz="quarter" idx="3"/>
          </p:nvPr>
        </p:nvSpPr>
        <p:spPr bwMode="auto">
          <a:xfrm>
            <a:off x="704850" y="4438650"/>
            <a:ext cx="5635625" cy="4205288"/>
          </a:xfrm>
          <a:prstGeom prst="rect">
            <a:avLst/>
          </a:prstGeom>
          <a:noFill/>
          <a:ln w="9525">
            <a:noFill/>
            <a:miter lim="800000"/>
            <a:headEnd/>
            <a:tailEnd/>
          </a:ln>
        </p:spPr>
        <p:txBody>
          <a:bodyPr vert="horz" wrap="square" lIns="95564" tIns="47782" rIns="95564" bIns="477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bwMode="auto">
          <a:xfrm>
            <a:off x="0" y="8875713"/>
            <a:ext cx="3052763" cy="468312"/>
          </a:xfrm>
          <a:prstGeom prst="rect">
            <a:avLst/>
          </a:prstGeom>
          <a:noFill/>
          <a:ln w="9525">
            <a:noFill/>
            <a:miter lim="800000"/>
            <a:headEnd/>
            <a:tailEnd/>
          </a:ln>
        </p:spPr>
        <p:txBody>
          <a:bodyPr vert="horz" wrap="square" lIns="95564" tIns="47782" rIns="95564" bIns="47782" numCol="1" anchor="b" anchorCtr="0" compatLnSpc="1">
            <a:prstTxWarp prst="textNoShape">
              <a:avLst/>
            </a:prstTxWarp>
          </a:bodyPr>
          <a:lstStyle>
            <a:lvl1pPr defTabSz="903288">
              <a:defRPr sz="1300">
                <a:latin typeface="Arial" charset="0"/>
              </a:defRPr>
            </a:lvl1pPr>
          </a:lstStyle>
          <a:p>
            <a:pPr>
              <a:defRPr/>
            </a:pPr>
            <a:endParaRPr lang="en-US"/>
          </a:p>
        </p:txBody>
      </p:sp>
      <p:sp>
        <p:nvSpPr>
          <p:cNvPr id="7" name="Slide Number Placeholder 6"/>
          <p:cNvSpPr>
            <a:spLocks noGrp="1"/>
          </p:cNvSpPr>
          <p:nvPr>
            <p:ph type="sldNum" sz="quarter" idx="5"/>
          </p:nvPr>
        </p:nvSpPr>
        <p:spPr bwMode="auto">
          <a:xfrm>
            <a:off x="3990975" y="8875713"/>
            <a:ext cx="3052763" cy="468312"/>
          </a:xfrm>
          <a:prstGeom prst="rect">
            <a:avLst/>
          </a:prstGeom>
          <a:noFill/>
          <a:ln w="9525">
            <a:noFill/>
            <a:miter lim="800000"/>
            <a:headEnd/>
            <a:tailEnd/>
          </a:ln>
        </p:spPr>
        <p:txBody>
          <a:bodyPr vert="horz" wrap="square" lIns="95564" tIns="47782" rIns="95564" bIns="47782" numCol="1" anchor="b" anchorCtr="0" compatLnSpc="1">
            <a:prstTxWarp prst="textNoShape">
              <a:avLst/>
            </a:prstTxWarp>
          </a:bodyPr>
          <a:lstStyle>
            <a:lvl1pPr algn="r" defTabSz="903288">
              <a:defRPr sz="1300">
                <a:latin typeface="Arial" charset="0"/>
              </a:defRPr>
            </a:lvl1pPr>
          </a:lstStyle>
          <a:p>
            <a:pPr>
              <a:defRPr/>
            </a:pPr>
            <a:fld id="{0B87D24E-6C9E-4F81-AB9D-CCFE0CB1DED5}"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a:noFill/>
          <a:ln/>
        </p:spPr>
        <p:txBody>
          <a:bodyPr/>
          <a:lstStyle/>
          <a:p>
            <a:endParaRPr lang="en-US" dirty="0" smtClean="0"/>
          </a:p>
        </p:txBody>
      </p:sp>
      <p:sp>
        <p:nvSpPr>
          <p:cNvPr id="23556" name="Slide Number Placeholder 3"/>
          <p:cNvSpPr>
            <a:spLocks noGrp="1"/>
          </p:cNvSpPr>
          <p:nvPr>
            <p:ph type="sldNum" sz="quarter" idx="5"/>
          </p:nvPr>
        </p:nvSpPr>
        <p:spPr>
          <a:noFill/>
        </p:spPr>
        <p:txBody>
          <a:bodyPr/>
          <a:lstStyle/>
          <a:p>
            <a:fld id="{EA86B971-4CE5-4AC4-91AA-6061A519F615}" type="slidenum">
              <a:rPr lang="en-GB" smtClean="0">
                <a:latin typeface="Arial" pitchFamily="34" charset="0"/>
              </a:rPr>
              <a:pPr/>
              <a:t>1</a:t>
            </a:fld>
            <a:endParaRPr lang="en-GB"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a:noFill/>
          <a:ln/>
        </p:spPr>
        <p:txBody>
          <a:bodyPr/>
          <a:lstStyle/>
          <a:p>
            <a:endParaRPr lang="en-US" smtClean="0"/>
          </a:p>
        </p:txBody>
      </p:sp>
      <p:sp>
        <p:nvSpPr>
          <p:cNvPr id="24580" name="Slide Number Placeholder 3"/>
          <p:cNvSpPr>
            <a:spLocks noGrp="1"/>
          </p:cNvSpPr>
          <p:nvPr>
            <p:ph type="sldNum" sz="quarter" idx="5"/>
          </p:nvPr>
        </p:nvSpPr>
        <p:spPr>
          <a:noFill/>
        </p:spPr>
        <p:txBody>
          <a:bodyPr/>
          <a:lstStyle/>
          <a:p>
            <a:fld id="{758C8CD1-AC93-482E-A708-FD5E2452D441}" type="slidenum">
              <a:rPr lang="en-GB" smtClean="0">
                <a:latin typeface="Arial" pitchFamily="34" charset="0"/>
              </a:rPr>
              <a:pPr/>
              <a:t>10</a:t>
            </a:fld>
            <a:endParaRPr lang="en-GB"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a:noFill/>
          <a:ln/>
        </p:spPr>
        <p:txBody>
          <a:bodyPr/>
          <a:lstStyle/>
          <a:p>
            <a:endParaRPr lang="en-US" smtClean="0"/>
          </a:p>
        </p:txBody>
      </p:sp>
      <p:sp>
        <p:nvSpPr>
          <p:cNvPr id="24580" name="Slide Number Placeholder 3"/>
          <p:cNvSpPr>
            <a:spLocks noGrp="1"/>
          </p:cNvSpPr>
          <p:nvPr>
            <p:ph type="sldNum" sz="quarter" idx="5"/>
          </p:nvPr>
        </p:nvSpPr>
        <p:spPr>
          <a:noFill/>
        </p:spPr>
        <p:txBody>
          <a:bodyPr/>
          <a:lstStyle/>
          <a:p>
            <a:fld id="{758C8CD1-AC93-482E-A708-FD5E2452D441}" type="slidenum">
              <a:rPr lang="en-GB" smtClean="0">
                <a:latin typeface="Arial" pitchFamily="34" charset="0"/>
              </a:rPr>
              <a:pPr/>
              <a:t>11</a:t>
            </a:fld>
            <a:endParaRPr lang="en-GB"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a:noFill/>
          <a:ln/>
        </p:spPr>
        <p:txBody>
          <a:bodyPr/>
          <a:lstStyle/>
          <a:p>
            <a:endParaRPr lang="en-US" smtClean="0"/>
          </a:p>
        </p:txBody>
      </p:sp>
      <p:sp>
        <p:nvSpPr>
          <p:cNvPr id="24580" name="Slide Number Placeholder 3"/>
          <p:cNvSpPr>
            <a:spLocks noGrp="1"/>
          </p:cNvSpPr>
          <p:nvPr>
            <p:ph type="sldNum" sz="quarter" idx="5"/>
          </p:nvPr>
        </p:nvSpPr>
        <p:spPr>
          <a:noFill/>
        </p:spPr>
        <p:txBody>
          <a:bodyPr/>
          <a:lstStyle/>
          <a:p>
            <a:fld id="{758C8CD1-AC93-482E-A708-FD5E2452D441}" type="slidenum">
              <a:rPr lang="en-GB" smtClean="0">
                <a:latin typeface="Arial" pitchFamily="34" charset="0"/>
              </a:rPr>
              <a:pPr/>
              <a:t>12</a:t>
            </a:fld>
            <a:endParaRPr lang="en-GB"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a:noFill/>
          <a:ln/>
        </p:spPr>
        <p:txBody>
          <a:bodyPr/>
          <a:lstStyle/>
          <a:p>
            <a:endParaRPr lang="en-US" smtClean="0"/>
          </a:p>
        </p:txBody>
      </p:sp>
      <p:sp>
        <p:nvSpPr>
          <p:cNvPr id="24580" name="Slide Number Placeholder 3"/>
          <p:cNvSpPr>
            <a:spLocks noGrp="1"/>
          </p:cNvSpPr>
          <p:nvPr>
            <p:ph type="sldNum" sz="quarter" idx="5"/>
          </p:nvPr>
        </p:nvSpPr>
        <p:spPr>
          <a:noFill/>
        </p:spPr>
        <p:txBody>
          <a:bodyPr/>
          <a:lstStyle/>
          <a:p>
            <a:fld id="{758C8CD1-AC93-482E-A708-FD5E2452D441}" type="slidenum">
              <a:rPr lang="en-GB" smtClean="0">
                <a:latin typeface="Arial" pitchFamily="34" charset="0"/>
              </a:rPr>
              <a:pPr/>
              <a:t>13</a:t>
            </a:fld>
            <a:endParaRPr lang="en-GB"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a:noFill/>
          <a:ln/>
        </p:spPr>
        <p:txBody>
          <a:bodyPr/>
          <a:lstStyle/>
          <a:p>
            <a:endParaRPr lang="en-US" smtClean="0"/>
          </a:p>
        </p:txBody>
      </p:sp>
      <p:sp>
        <p:nvSpPr>
          <p:cNvPr id="24580" name="Slide Number Placeholder 3"/>
          <p:cNvSpPr>
            <a:spLocks noGrp="1"/>
          </p:cNvSpPr>
          <p:nvPr>
            <p:ph type="sldNum" sz="quarter" idx="5"/>
          </p:nvPr>
        </p:nvSpPr>
        <p:spPr>
          <a:noFill/>
        </p:spPr>
        <p:txBody>
          <a:bodyPr/>
          <a:lstStyle/>
          <a:p>
            <a:fld id="{758C8CD1-AC93-482E-A708-FD5E2452D441}" type="slidenum">
              <a:rPr lang="en-GB" smtClean="0">
                <a:latin typeface="Arial" pitchFamily="34" charset="0"/>
              </a:rPr>
              <a:pPr/>
              <a:t>14</a:t>
            </a:fld>
            <a:endParaRPr lang="en-GB"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a:noFill/>
          <a:ln/>
        </p:spPr>
        <p:txBody>
          <a:bodyPr/>
          <a:lstStyle/>
          <a:p>
            <a:endParaRPr lang="en-US" smtClean="0"/>
          </a:p>
        </p:txBody>
      </p:sp>
      <p:sp>
        <p:nvSpPr>
          <p:cNvPr id="24580" name="Slide Number Placeholder 3"/>
          <p:cNvSpPr>
            <a:spLocks noGrp="1"/>
          </p:cNvSpPr>
          <p:nvPr>
            <p:ph type="sldNum" sz="quarter" idx="5"/>
          </p:nvPr>
        </p:nvSpPr>
        <p:spPr>
          <a:noFill/>
        </p:spPr>
        <p:txBody>
          <a:bodyPr/>
          <a:lstStyle/>
          <a:p>
            <a:fld id="{758C8CD1-AC93-482E-A708-FD5E2452D441}" type="slidenum">
              <a:rPr lang="en-GB" smtClean="0">
                <a:latin typeface="Arial" pitchFamily="34" charset="0"/>
              </a:rPr>
              <a:pPr/>
              <a:t>15</a:t>
            </a:fld>
            <a:endParaRPr lang="en-GB"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a:noFill/>
          <a:ln/>
        </p:spPr>
        <p:txBody>
          <a:bodyPr/>
          <a:lstStyle/>
          <a:p>
            <a:endParaRPr lang="en-US" smtClean="0"/>
          </a:p>
        </p:txBody>
      </p:sp>
      <p:sp>
        <p:nvSpPr>
          <p:cNvPr id="36868" name="Slide Number Placeholder 3"/>
          <p:cNvSpPr>
            <a:spLocks noGrp="1"/>
          </p:cNvSpPr>
          <p:nvPr>
            <p:ph type="sldNum" sz="quarter" idx="5"/>
          </p:nvPr>
        </p:nvSpPr>
        <p:spPr>
          <a:noFill/>
        </p:spPr>
        <p:txBody>
          <a:bodyPr/>
          <a:lstStyle/>
          <a:p>
            <a:fld id="{AFCA97BF-FE37-4DF1-BA13-53851EEBCC4B}" type="slidenum">
              <a:rPr lang="en-GB" smtClean="0">
                <a:latin typeface="Arial" pitchFamily="34" charset="0"/>
              </a:rPr>
              <a:pPr/>
              <a:t>16</a:t>
            </a:fld>
            <a:endParaRPr lang="en-GB"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a:noFill/>
          <a:ln/>
        </p:spPr>
        <p:txBody>
          <a:bodyPr/>
          <a:lstStyle/>
          <a:p>
            <a:endParaRPr lang="en-US" smtClean="0"/>
          </a:p>
        </p:txBody>
      </p:sp>
      <p:sp>
        <p:nvSpPr>
          <p:cNvPr id="24580" name="Slide Number Placeholder 3"/>
          <p:cNvSpPr>
            <a:spLocks noGrp="1"/>
          </p:cNvSpPr>
          <p:nvPr>
            <p:ph type="sldNum" sz="quarter" idx="5"/>
          </p:nvPr>
        </p:nvSpPr>
        <p:spPr>
          <a:noFill/>
        </p:spPr>
        <p:txBody>
          <a:bodyPr/>
          <a:lstStyle/>
          <a:p>
            <a:fld id="{758C8CD1-AC93-482E-A708-FD5E2452D441}" type="slidenum">
              <a:rPr lang="en-GB" smtClean="0">
                <a:latin typeface="Arial" pitchFamily="34" charset="0"/>
              </a:rPr>
              <a:pPr/>
              <a:t>17</a:t>
            </a:fld>
            <a:endParaRPr lang="en-GB"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a:noFill/>
          <a:ln/>
        </p:spPr>
        <p:txBody>
          <a:bodyPr/>
          <a:lstStyle/>
          <a:p>
            <a:endParaRPr lang="en-US" smtClean="0"/>
          </a:p>
        </p:txBody>
      </p:sp>
      <p:sp>
        <p:nvSpPr>
          <p:cNvPr id="24580" name="Slide Number Placeholder 3"/>
          <p:cNvSpPr>
            <a:spLocks noGrp="1"/>
          </p:cNvSpPr>
          <p:nvPr>
            <p:ph type="sldNum" sz="quarter" idx="5"/>
          </p:nvPr>
        </p:nvSpPr>
        <p:spPr>
          <a:noFill/>
        </p:spPr>
        <p:txBody>
          <a:bodyPr/>
          <a:lstStyle/>
          <a:p>
            <a:fld id="{758C8CD1-AC93-482E-A708-FD5E2452D441}" type="slidenum">
              <a:rPr lang="en-GB" smtClean="0">
                <a:latin typeface="Arial" pitchFamily="34" charset="0"/>
              </a:rPr>
              <a:pPr/>
              <a:t>18</a:t>
            </a:fld>
            <a:endParaRPr lang="en-GB"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a:noFill/>
          <a:ln/>
        </p:spPr>
        <p:txBody>
          <a:bodyPr/>
          <a:lstStyle/>
          <a:p>
            <a:endParaRPr lang="en-US" smtClean="0"/>
          </a:p>
        </p:txBody>
      </p:sp>
      <p:sp>
        <p:nvSpPr>
          <p:cNvPr id="24580" name="Slide Number Placeholder 3"/>
          <p:cNvSpPr>
            <a:spLocks noGrp="1"/>
          </p:cNvSpPr>
          <p:nvPr>
            <p:ph type="sldNum" sz="quarter" idx="5"/>
          </p:nvPr>
        </p:nvSpPr>
        <p:spPr>
          <a:noFill/>
        </p:spPr>
        <p:txBody>
          <a:bodyPr/>
          <a:lstStyle/>
          <a:p>
            <a:fld id="{758C8CD1-AC93-482E-A708-FD5E2452D441}" type="slidenum">
              <a:rPr lang="en-GB" smtClean="0">
                <a:latin typeface="Arial" pitchFamily="34" charset="0"/>
              </a:rPr>
              <a:pPr/>
              <a:t>19</a:t>
            </a:fld>
            <a:endParaRPr lang="en-GB"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a:noFill/>
          <a:ln/>
        </p:spPr>
        <p:txBody>
          <a:bodyPr/>
          <a:lstStyle/>
          <a:p>
            <a:endParaRPr lang="en-US" smtClean="0"/>
          </a:p>
        </p:txBody>
      </p:sp>
      <p:sp>
        <p:nvSpPr>
          <p:cNvPr id="24580" name="Slide Number Placeholder 3"/>
          <p:cNvSpPr>
            <a:spLocks noGrp="1"/>
          </p:cNvSpPr>
          <p:nvPr>
            <p:ph type="sldNum" sz="quarter" idx="5"/>
          </p:nvPr>
        </p:nvSpPr>
        <p:spPr>
          <a:noFill/>
        </p:spPr>
        <p:txBody>
          <a:bodyPr/>
          <a:lstStyle/>
          <a:p>
            <a:fld id="{758C8CD1-AC93-482E-A708-FD5E2452D441}" type="slidenum">
              <a:rPr lang="en-GB" smtClean="0">
                <a:latin typeface="Arial" pitchFamily="34" charset="0"/>
              </a:rPr>
              <a:pPr/>
              <a:t>2</a:t>
            </a:fld>
            <a:endParaRPr lang="en-GB"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a:noFill/>
          <a:ln/>
        </p:spPr>
        <p:txBody>
          <a:bodyPr/>
          <a:lstStyle/>
          <a:p>
            <a:endParaRPr lang="en-US" smtClean="0"/>
          </a:p>
        </p:txBody>
      </p:sp>
      <p:sp>
        <p:nvSpPr>
          <p:cNvPr id="24580" name="Slide Number Placeholder 3"/>
          <p:cNvSpPr>
            <a:spLocks noGrp="1"/>
          </p:cNvSpPr>
          <p:nvPr>
            <p:ph type="sldNum" sz="quarter" idx="5"/>
          </p:nvPr>
        </p:nvSpPr>
        <p:spPr>
          <a:noFill/>
        </p:spPr>
        <p:txBody>
          <a:bodyPr/>
          <a:lstStyle/>
          <a:p>
            <a:fld id="{758C8CD1-AC93-482E-A708-FD5E2452D441}" type="slidenum">
              <a:rPr lang="en-GB" smtClean="0">
                <a:latin typeface="Arial" pitchFamily="34" charset="0"/>
              </a:rPr>
              <a:pPr/>
              <a:t>20</a:t>
            </a:fld>
            <a:endParaRPr lang="en-GB"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a:noFill/>
          <a:ln/>
        </p:spPr>
        <p:txBody>
          <a:bodyPr/>
          <a:lstStyle/>
          <a:p>
            <a:endParaRPr lang="en-US" smtClean="0"/>
          </a:p>
        </p:txBody>
      </p:sp>
      <p:sp>
        <p:nvSpPr>
          <p:cNvPr id="24580" name="Slide Number Placeholder 3"/>
          <p:cNvSpPr>
            <a:spLocks noGrp="1"/>
          </p:cNvSpPr>
          <p:nvPr>
            <p:ph type="sldNum" sz="quarter" idx="5"/>
          </p:nvPr>
        </p:nvSpPr>
        <p:spPr>
          <a:noFill/>
        </p:spPr>
        <p:txBody>
          <a:bodyPr/>
          <a:lstStyle/>
          <a:p>
            <a:fld id="{758C8CD1-AC93-482E-A708-FD5E2452D441}" type="slidenum">
              <a:rPr lang="en-GB" smtClean="0">
                <a:latin typeface="Arial" pitchFamily="34" charset="0"/>
              </a:rPr>
              <a:pPr/>
              <a:t>21</a:t>
            </a:fld>
            <a:endParaRPr lang="en-GB"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a:noFill/>
          <a:ln/>
        </p:spPr>
        <p:txBody>
          <a:bodyPr/>
          <a:lstStyle/>
          <a:p>
            <a:endParaRPr lang="en-US" smtClean="0"/>
          </a:p>
        </p:txBody>
      </p:sp>
      <p:sp>
        <p:nvSpPr>
          <p:cNvPr id="24580" name="Slide Number Placeholder 3"/>
          <p:cNvSpPr>
            <a:spLocks noGrp="1"/>
          </p:cNvSpPr>
          <p:nvPr>
            <p:ph type="sldNum" sz="quarter" idx="5"/>
          </p:nvPr>
        </p:nvSpPr>
        <p:spPr>
          <a:noFill/>
        </p:spPr>
        <p:txBody>
          <a:bodyPr/>
          <a:lstStyle/>
          <a:p>
            <a:fld id="{758C8CD1-AC93-482E-A708-FD5E2452D441}" type="slidenum">
              <a:rPr lang="en-GB" smtClean="0">
                <a:latin typeface="Arial" pitchFamily="34" charset="0"/>
              </a:rPr>
              <a:pPr/>
              <a:t>22</a:t>
            </a:fld>
            <a:endParaRPr lang="en-GB"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a:noFill/>
          <a:ln/>
        </p:spPr>
        <p:txBody>
          <a:bodyPr/>
          <a:lstStyle/>
          <a:p>
            <a:endParaRPr lang="en-US" smtClean="0"/>
          </a:p>
        </p:txBody>
      </p:sp>
      <p:sp>
        <p:nvSpPr>
          <p:cNvPr id="24580" name="Slide Number Placeholder 3"/>
          <p:cNvSpPr>
            <a:spLocks noGrp="1"/>
          </p:cNvSpPr>
          <p:nvPr>
            <p:ph type="sldNum" sz="quarter" idx="5"/>
          </p:nvPr>
        </p:nvSpPr>
        <p:spPr>
          <a:noFill/>
        </p:spPr>
        <p:txBody>
          <a:bodyPr/>
          <a:lstStyle/>
          <a:p>
            <a:fld id="{758C8CD1-AC93-482E-A708-FD5E2452D441}" type="slidenum">
              <a:rPr lang="en-GB" smtClean="0">
                <a:latin typeface="Arial" pitchFamily="34" charset="0"/>
              </a:rPr>
              <a:pPr/>
              <a:t>23</a:t>
            </a:fld>
            <a:endParaRPr lang="en-GB"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a:noFill/>
          <a:ln/>
        </p:spPr>
        <p:txBody>
          <a:bodyPr/>
          <a:lstStyle/>
          <a:p>
            <a:endParaRPr lang="en-US" smtClean="0"/>
          </a:p>
        </p:txBody>
      </p:sp>
      <p:sp>
        <p:nvSpPr>
          <p:cNvPr id="24580" name="Slide Number Placeholder 3"/>
          <p:cNvSpPr>
            <a:spLocks noGrp="1"/>
          </p:cNvSpPr>
          <p:nvPr>
            <p:ph type="sldNum" sz="quarter" idx="5"/>
          </p:nvPr>
        </p:nvSpPr>
        <p:spPr>
          <a:noFill/>
        </p:spPr>
        <p:txBody>
          <a:bodyPr/>
          <a:lstStyle/>
          <a:p>
            <a:fld id="{758C8CD1-AC93-482E-A708-FD5E2452D441}" type="slidenum">
              <a:rPr lang="en-GB" smtClean="0">
                <a:latin typeface="Arial" pitchFamily="34" charset="0"/>
              </a:rPr>
              <a:pPr/>
              <a:t>24</a:t>
            </a:fld>
            <a:endParaRPr lang="en-GB"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a:noFill/>
          <a:ln/>
        </p:spPr>
        <p:txBody>
          <a:bodyPr/>
          <a:lstStyle/>
          <a:p>
            <a:endParaRPr lang="en-US" smtClean="0"/>
          </a:p>
        </p:txBody>
      </p:sp>
      <p:sp>
        <p:nvSpPr>
          <p:cNvPr id="24580" name="Slide Number Placeholder 3"/>
          <p:cNvSpPr>
            <a:spLocks noGrp="1"/>
          </p:cNvSpPr>
          <p:nvPr>
            <p:ph type="sldNum" sz="quarter" idx="5"/>
          </p:nvPr>
        </p:nvSpPr>
        <p:spPr>
          <a:noFill/>
        </p:spPr>
        <p:txBody>
          <a:bodyPr/>
          <a:lstStyle/>
          <a:p>
            <a:fld id="{758C8CD1-AC93-482E-A708-FD5E2452D441}" type="slidenum">
              <a:rPr lang="en-GB" smtClean="0">
                <a:latin typeface="Arial" pitchFamily="34" charset="0"/>
              </a:rPr>
              <a:pPr/>
              <a:t>25</a:t>
            </a:fld>
            <a:endParaRPr lang="en-GB"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a:noFill/>
          <a:ln/>
        </p:spPr>
        <p:txBody>
          <a:bodyPr/>
          <a:lstStyle/>
          <a:p>
            <a:endParaRPr lang="en-US" smtClean="0"/>
          </a:p>
        </p:txBody>
      </p:sp>
      <p:sp>
        <p:nvSpPr>
          <p:cNvPr id="24580" name="Slide Number Placeholder 3"/>
          <p:cNvSpPr>
            <a:spLocks noGrp="1"/>
          </p:cNvSpPr>
          <p:nvPr>
            <p:ph type="sldNum" sz="quarter" idx="5"/>
          </p:nvPr>
        </p:nvSpPr>
        <p:spPr>
          <a:noFill/>
        </p:spPr>
        <p:txBody>
          <a:bodyPr/>
          <a:lstStyle/>
          <a:p>
            <a:fld id="{758C8CD1-AC93-482E-A708-FD5E2452D441}" type="slidenum">
              <a:rPr lang="en-GB" smtClean="0">
                <a:latin typeface="Arial" pitchFamily="34" charset="0"/>
              </a:rPr>
              <a:pPr/>
              <a:t>26</a:t>
            </a:fld>
            <a:endParaRPr lang="en-GB"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a:noFill/>
          <a:ln/>
        </p:spPr>
        <p:txBody>
          <a:bodyPr/>
          <a:lstStyle/>
          <a:p>
            <a:endParaRPr lang="en-US" smtClean="0"/>
          </a:p>
        </p:txBody>
      </p:sp>
      <p:sp>
        <p:nvSpPr>
          <p:cNvPr id="24580" name="Slide Number Placeholder 3"/>
          <p:cNvSpPr>
            <a:spLocks noGrp="1"/>
          </p:cNvSpPr>
          <p:nvPr>
            <p:ph type="sldNum" sz="quarter" idx="5"/>
          </p:nvPr>
        </p:nvSpPr>
        <p:spPr>
          <a:noFill/>
        </p:spPr>
        <p:txBody>
          <a:bodyPr/>
          <a:lstStyle/>
          <a:p>
            <a:fld id="{758C8CD1-AC93-482E-A708-FD5E2452D441}" type="slidenum">
              <a:rPr lang="en-GB" smtClean="0">
                <a:latin typeface="Arial" pitchFamily="34" charset="0"/>
              </a:rPr>
              <a:pPr/>
              <a:t>27</a:t>
            </a:fld>
            <a:endParaRPr lang="en-GB"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a:noFill/>
          <a:ln/>
        </p:spPr>
        <p:txBody>
          <a:bodyPr/>
          <a:lstStyle/>
          <a:p>
            <a:endParaRPr lang="en-US" smtClean="0"/>
          </a:p>
        </p:txBody>
      </p:sp>
      <p:sp>
        <p:nvSpPr>
          <p:cNvPr id="34820" name="Slide Number Placeholder 3"/>
          <p:cNvSpPr>
            <a:spLocks noGrp="1"/>
          </p:cNvSpPr>
          <p:nvPr>
            <p:ph type="sldNum" sz="quarter" idx="5"/>
          </p:nvPr>
        </p:nvSpPr>
        <p:spPr>
          <a:noFill/>
        </p:spPr>
        <p:txBody>
          <a:bodyPr/>
          <a:lstStyle/>
          <a:p>
            <a:fld id="{79990E4A-5849-4B89-BA54-80EE45C5DD63}" type="slidenum">
              <a:rPr lang="en-GB" smtClean="0">
                <a:latin typeface="Arial" pitchFamily="34" charset="0"/>
              </a:rPr>
              <a:pPr/>
              <a:t>28</a:t>
            </a:fld>
            <a:endParaRPr lang="en-GB"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a:noFill/>
          <a:ln/>
        </p:spPr>
        <p:txBody>
          <a:bodyPr/>
          <a:lstStyle/>
          <a:p>
            <a:endParaRPr lang="en-US" dirty="0" smtClean="0"/>
          </a:p>
        </p:txBody>
      </p:sp>
      <p:sp>
        <p:nvSpPr>
          <p:cNvPr id="23556" name="Slide Number Placeholder 3"/>
          <p:cNvSpPr>
            <a:spLocks noGrp="1"/>
          </p:cNvSpPr>
          <p:nvPr>
            <p:ph type="sldNum" sz="quarter" idx="5"/>
          </p:nvPr>
        </p:nvSpPr>
        <p:spPr>
          <a:noFill/>
        </p:spPr>
        <p:txBody>
          <a:bodyPr/>
          <a:lstStyle/>
          <a:p>
            <a:fld id="{EA86B971-4CE5-4AC4-91AA-6061A519F615}" type="slidenum">
              <a:rPr lang="en-GB" smtClean="0">
                <a:latin typeface="Arial" pitchFamily="34" charset="0"/>
              </a:rPr>
              <a:pPr/>
              <a:t>29</a:t>
            </a:fld>
            <a:endParaRPr lang="en-GB"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a:noFill/>
          <a:ln/>
        </p:spPr>
        <p:txBody>
          <a:bodyPr/>
          <a:lstStyle/>
          <a:p>
            <a:endParaRPr lang="en-US" smtClean="0"/>
          </a:p>
        </p:txBody>
      </p:sp>
      <p:sp>
        <p:nvSpPr>
          <p:cNvPr id="24580" name="Slide Number Placeholder 3"/>
          <p:cNvSpPr>
            <a:spLocks noGrp="1"/>
          </p:cNvSpPr>
          <p:nvPr>
            <p:ph type="sldNum" sz="quarter" idx="5"/>
          </p:nvPr>
        </p:nvSpPr>
        <p:spPr>
          <a:noFill/>
        </p:spPr>
        <p:txBody>
          <a:bodyPr/>
          <a:lstStyle/>
          <a:p>
            <a:fld id="{758C8CD1-AC93-482E-A708-FD5E2452D441}" type="slidenum">
              <a:rPr lang="en-GB" smtClean="0">
                <a:latin typeface="Arial" pitchFamily="34" charset="0"/>
              </a:rPr>
              <a:pPr/>
              <a:t>3</a:t>
            </a:fld>
            <a:endParaRPr lang="en-GB"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a:noFill/>
          <a:ln/>
        </p:spPr>
        <p:txBody>
          <a:bodyPr/>
          <a:lstStyle/>
          <a:p>
            <a:endParaRPr lang="en-US" dirty="0" smtClean="0"/>
          </a:p>
        </p:txBody>
      </p:sp>
      <p:sp>
        <p:nvSpPr>
          <p:cNvPr id="23556" name="Slide Number Placeholder 3"/>
          <p:cNvSpPr>
            <a:spLocks noGrp="1"/>
          </p:cNvSpPr>
          <p:nvPr>
            <p:ph type="sldNum" sz="quarter" idx="5"/>
          </p:nvPr>
        </p:nvSpPr>
        <p:spPr>
          <a:noFill/>
        </p:spPr>
        <p:txBody>
          <a:bodyPr/>
          <a:lstStyle/>
          <a:p>
            <a:fld id="{EA86B971-4CE5-4AC4-91AA-6061A519F615}" type="slidenum">
              <a:rPr lang="en-GB" smtClean="0">
                <a:latin typeface="Arial" pitchFamily="34" charset="0"/>
              </a:rPr>
              <a:pPr/>
              <a:t>30</a:t>
            </a:fld>
            <a:endParaRPr lang="en-GB" dirty="0"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a:noFill/>
          <a:ln/>
        </p:spPr>
        <p:txBody>
          <a:bodyPr/>
          <a:lstStyle/>
          <a:p>
            <a:endParaRPr lang="en-US" smtClean="0"/>
          </a:p>
        </p:txBody>
      </p:sp>
      <p:sp>
        <p:nvSpPr>
          <p:cNvPr id="24580" name="Slide Number Placeholder 3"/>
          <p:cNvSpPr>
            <a:spLocks noGrp="1"/>
          </p:cNvSpPr>
          <p:nvPr>
            <p:ph type="sldNum" sz="quarter" idx="5"/>
          </p:nvPr>
        </p:nvSpPr>
        <p:spPr>
          <a:noFill/>
        </p:spPr>
        <p:txBody>
          <a:bodyPr/>
          <a:lstStyle/>
          <a:p>
            <a:fld id="{758C8CD1-AC93-482E-A708-FD5E2452D441}" type="slidenum">
              <a:rPr lang="en-GB" smtClean="0">
                <a:latin typeface="Arial" pitchFamily="34" charset="0"/>
              </a:rPr>
              <a:pPr/>
              <a:t>31</a:t>
            </a:fld>
            <a:endParaRPr lang="en-GB"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a:noFill/>
          <a:ln/>
        </p:spPr>
        <p:txBody>
          <a:bodyPr/>
          <a:lstStyle/>
          <a:p>
            <a:endParaRPr lang="en-US" smtClean="0"/>
          </a:p>
        </p:txBody>
      </p:sp>
      <p:sp>
        <p:nvSpPr>
          <p:cNvPr id="34820" name="Slide Number Placeholder 3"/>
          <p:cNvSpPr>
            <a:spLocks noGrp="1"/>
          </p:cNvSpPr>
          <p:nvPr>
            <p:ph type="sldNum" sz="quarter" idx="5"/>
          </p:nvPr>
        </p:nvSpPr>
        <p:spPr>
          <a:noFill/>
        </p:spPr>
        <p:txBody>
          <a:bodyPr/>
          <a:lstStyle/>
          <a:p>
            <a:fld id="{79990E4A-5849-4B89-BA54-80EE45C5DD63}" type="slidenum">
              <a:rPr lang="en-GB" smtClean="0">
                <a:latin typeface="Arial" pitchFamily="34" charset="0"/>
              </a:rPr>
              <a:pPr/>
              <a:t>32</a:t>
            </a:fld>
            <a:endParaRPr lang="en-GB"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a:noFill/>
          <a:ln/>
        </p:spPr>
        <p:txBody>
          <a:bodyPr/>
          <a:lstStyle/>
          <a:p>
            <a:endParaRPr lang="en-US" smtClean="0"/>
          </a:p>
        </p:txBody>
      </p:sp>
      <p:sp>
        <p:nvSpPr>
          <p:cNvPr id="34820" name="Slide Number Placeholder 3"/>
          <p:cNvSpPr>
            <a:spLocks noGrp="1"/>
          </p:cNvSpPr>
          <p:nvPr>
            <p:ph type="sldNum" sz="quarter" idx="5"/>
          </p:nvPr>
        </p:nvSpPr>
        <p:spPr>
          <a:noFill/>
        </p:spPr>
        <p:txBody>
          <a:bodyPr/>
          <a:lstStyle/>
          <a:p>
            <a:fld id="{79990E4A-5849-4B89-BA54-80EE45C5DD63}" type="slidenum">
              <a:rPr lang="en-GB" smtClean="0">
                <a:latin typeface="Arial" pitchFamily="34" charset="0"/>
              </a:rPr>
              <a:pPr/>
              <a:t>33</a:t>
            </a:fld>
            <a:endParaRPr lang="en-GB"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a:noFill/>
          <a:ln/>
        </p:spPr>
        <p:txBody>
          <a:bodyPr/>
          <a:lstStyle/>
          <a:p>
            <a:endParaRPr lang="en-US" smtClean="0"/>
          </a:p>
        </p:txBody>
      </p:sp>
      <p:sp>
        <p:nvSpPr>
          <p:cNvPr id="34820" name="Slide Number Placeholder 3"/>
          <p:cNvSpPr>
            <a:spLocks noGrp="1"/>
          </p:cNvSpPr>
          <p:nvPr>
            <p:ph type="sldNum" sz="quarter" idx="5"/>
          </p:nvPr>
        </p:nvSpPr>
        <p:spPr>
          <a:noFill/>
        </p:spPr>
        <p:txBody>
          <a:bodyPr/>
          <a:lstStyle/>
          <a:p>
            <a:fld id="{79990E4A-5849-4B89-BA54-80EE45C5DD63}" type="slidenum">
              <a:rPr lang="en-GB" smtClean="0">
                <a:latin typeface="Arial" pitchFamily="34" charset="0"/>
              </a:rPr>
              <a:pPr/>
              <a:t>34</a:t>
            </a:fld>
            <a:endParaRPr lang="en-GB"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a:noFill/>
          <a:ln/>
        </p:spPr>
        <p:txBody>
          <a:bodyPr/>
          <a:lstStyle/>
          <a:p>
            <a:endParaRPr lang="en-US" smtClean="0"/>
          </a:p>
        </p:txBody>
      </p:sp>
      <p:sp>
        <p:nvSpPr>
          <p:cNvPr id="34820" name="Slide Number Placeholder 3"/>
          <p:cNvSpPr>
            <a:spLocks noGrp="1"/>
          </p:cNvSpPr>
          <p:nvPr>
            <p:ph type="sldNum" sz="quarter" idx="5"/>
          </p:nvPr>
        </p:nvSpPr>
        <p:spPr>
          <a:noFill/>
        </p:spPr>
        <p:txBody>
          <a:bodyPr/>
          <a:lstStyle/>
          <a:p>
            <a:fld id="{79990E4A-5849-4B89-BA54-80EE45C5DD63}" type="slidenum">
              <a:rPr lang="en-GB" smtClean="0">
                <a:latin typeface="Arial" pitchFamily="34" charset="0"/>
              </a:rPr>
              <a:pPr/>
              <a:t>35</a:t>
            </a:fld>
            <a:endParaRPr lang="en-GB"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a:noFill/>
          <a:ln/>
        </p:spPr>
        <p:txBody>
          <a:bodyPr/>
          <a:lstStyle/>
          <a:p>
            <a:endParaRPr lang="en-US" smtClean="0"/>
          </a:p>
        </p:txBody>
      </p:sp>
      <p:sp>
        <p:nvSpPr>
          <p:cNvPr id="34820" name="Slide Number Placeholder 3"/>
          <p:cNvSpPr>
            <a:spLocks noGrp="1"/>
          </p:cNvSpPr>
          <p:nvPr>
            <p:ph type="sldNum" sz="quarter" idx="5"/>
          </p:nvPr>
        </p:nvSpPr>
        <p:spPr>
          <a:noFill/>
        </p:spPr>
        <p:txBody>
          <a:bodyPr/>
          <a:lstStyle/>
          <a:p>
            <a:fld id="{79990E4A-5849-4B89-BA54-80EE45C5DD63}" type="slidenum">
              <a:rPr lang="en-GB" smtClean="0">
                <a:latin typeface="Arial" pitchFamily="34" charset="0"/>
              </a:rPr>
              <a:pPr/>
              <a:t>36</a:t>
            </a:fld>
            <a:endParaRPr lang="en-GB"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a:noFill/>
          <a:ln/>
        </p:spPr>
        <p:txBody>
          <a:bodyPr/>
          <a:lstStyle/>
          <a:p>
            <a:endParaRPr lang="en-US" smtClean="0"/>
          </a:p>
        </p:txBody>
      </p:sp>
      <p:sp>
        <p:nvSpPr>
          <p:cNvPr id="34820" name="Slide Number Placeholder 3"/>
          <p:cNvSpPr>
            <a:spLocks noGrp="1"/>
          </p:cNvSpPr>
          <p:nvPr>
            <p:ph type="sldNum" sz="quarter" idx="5"/>
          </p:nvPr>
        </p:nvSpPr>
        <p:spPr>
          <a:noFill/>
        </p:spPr>
        <p:txBody>
          <a:bodyPr/>
          <a:lstStyle/>
          <a:p>
            <a:fld id="{79990E4A-5849-4B89-BA54-80EE45C5DD63}" type="slidenum">
              <a:rPr lang="en-GB" smtClean="0">
                <a:latin typeface="Arial" pitchFamily="34" charset="0"/>
              </a:rPr>
              <a:pPr/>
              <a:t>37</a:t>
            </a:fld>
            <a:endParaRPr lang="en-GB"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a:noFill/>
          <a:ln/>
        </p:spPr>
        <p:txBody>
          <a:bodyPr/>
          <a:lstStyle/>
          <a:p>
            <a:endParaRPr lang="en-US" smtClean="0"/>
          </a:p>
        </p:txBody>
      </p:sp>
      <p:sp>
        <p:nvSpPr>
          <p:cNvPr id="24580" name="Slide Number Placeholder 3"/>
          <p:cNvSpPr>
            <a:spLocks noGrp="1"/>
          </p:cNvSpPr>
          <p:nvPr>
            <p:ph type="sldNum" sz="quarter" idx="5"/>
          </p:nvPr>
        </p:nvSpPr>
        <p:spPr>
          <a:noFill/>
        </p:spPr>
        <p:txBody>
          <a:bodyPr/>
          <a:lstStyle/>
          <a:p>
            <a:fld id="{758C8CD1-AC93-482E-A708-FD5E2452D441}" type="slidenum">
              <a:rPr lang="en-GB" smtClean="0">
                <a:latin typeface="Arial" pitchFamily="34" charset="0"/>
              </a:rPr>
              <a:pPr/>
              <a:t>38</a:t>
            </a:fld>
            <a:endParaRPr lang="en-GB"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a:noFill/>
          <a:ln/>
        </p:spPr>
        <p:txBody>
          <a:bodyPr/>
          <a:lstStyle/>
          <a:p>
            <a:endParaRPr lang="en-US" smtClean="0"/>
          </a:p>
        </p:txBody>
      </p:sp>
      <p:sp>
        <p:nvSpPr>
          <p:cNvPr id="24580" name="Slide Number Placeholder 3"/>
          <p:cNvSpPr>
            <a:spLocks noGrp="1"/>
          </p:cNvSpPr>
          <p:nvPr>
            <p:ph type="sldNum" sz="quarter" idx="5"/>
          </p:nvPr>
        </p:nvSpPr>
        <p:spPr>
          <a:noFill/>
        </p:spPr>
        <p:txBody>
          <a:bodyPr/>
          <a:lstStyle/>
          <a:p>
            <a:fld id="{758C8CD1-AC93-482E-A708-FD5E2452D441}" type="slidenum">
              <a:rPr lang="en-GB" smtClean="0">
                <a:latin typeface="Arial" pitchFamily="34" charset="0"/>
              </a:rPr>
              <a:pPr/>
              <a:t>39</a:t>
            </a:fld>
            <a:endParaRPr lang="en-GB"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a:noFill/>
          <a:ln/>
        </p:spPr>
        <p:txBody>
          <a:bodyPr/>
          <a:lstStyle/>
          <a:p>
            <a:endParaRPr lang="en-US" smtClean="0"/>
          </a:p>
        </p:txBody>
      </p:sp>
      <p:sp>
        <p:nvSpPr>
          <p:cNvPr id="24580" name="Slide Number Placeholder 3"/>
          <p:cNvSpPr>
            <a:spLocks noGrp="1"/>
          </p:cNvSpPr>
          <p:nvPr>
            <p:ph type="sldNum" sz="quarter" idx="5"/>
          </p:nvPr>
        </p:nvSpPr>
        <p:spPr>
          <a:noFill/>
        </p:spPr>
        <p:txBody>
          <a:bodyPr/>
          <a:lstStyle/>
          <a:p>
            <a:fld id="{758C8CD1-AC93-482E-A708-FD5E2452D441}" type="slidenum">
              <a:rPr lang="en-GB" smtClean="0">
                <a:latin typeface="Arial" pitchFamily="34" charset="0"/>
              </a:rPr>
              <a:pPr/>
              <a:t>4</a:t>
            </a:fld>
            <a:endParaRPr lang="en-GB"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a:noFill/>
          <a:ln/>
        </p:spPr>
        <p:txBody>
          <a:bodyPr/>
          <a:lstStyle/>
          <a:p>
            <a:endParaRPr lang="en-US" smtClean="0"/>
          </a:p>
        </p:txBody>
      </p:sp>
      <p:sp>
        <p:nvSpPr>
          <p:cNvPr id="24580" name="Slide Number Placeholder 3"/>
          <p:cNvSpPr>
            <a:spLocks noGrp="1"/>
          </p:cNvSpPr>
          <p:nvPr>
            <p:ph type="sldNum" sz="quarter" idx="5"/>
          </p:nvPr>
        </p:nvSpPr>
        <p:spPr>
          <a:noFill/>
        </p:spPr>
        <p:txBody>
          <a:bodyPr/>
          <a:lstStyle/>
          <a:p>
            <a:fld id="{758C8CD1-AC93-482E-A708-FD5E2452D441}" type="slidenum">
              <a:rPr lang="en-GB" smtClean="0">
                <a:latin typeface="Arial" pitchFamily="34" charset="0"/>
              </a:rPr>
              <a:pPr/>
              <a:t>41</a:t>
            </a:fld>
            <a:endParaRPr lang="en-GB"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a:noFill/>
          <a:ln/>
        </p:spPr>
        <p:txBody>
          <a:bodyPr/>
          <a:lstStyle/>
          <a:p>
            <a:endParaRPr lang="en-US" smtClean="0"/>
          </a:p>
        </p:txBody>
      </p:sp>
      <p:sp>
        <p:nvSpPr>
          <p:cNvPr id="24580" name="Slide Number Placeholder 3"/>
          <p:cNvSpPr>
            <a:spLocks noGrp="1"/>
          </p:cNvSpPr>
          <p:nvPr>
            <p:ph type="sldNum" sz="quarter" idx="5"/>
          </p:nvPr>
        </p:nvSpPr>
        <p:spPr>
          <a:noFill/>
        </p:spPr>
        <p:txBody>
          <a:bodyPr/>
          <a:lstStyle/>
          <a:p>
            <a:fld id="{758C8CD1-AC93-482E-A708-FD5E2452D441}" type="slidenum">
              <a:rPr lang="en-GB" smtClean="0">
                <a:latin typeface="Arial" pitchFamily="34" charset="0"/>
              </a:rPr>
              <a:pPr/>
              <a:t>42</a:t>
            </a:fld>
            <a:endParaRPr lang="en-GB"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a:noFill/>
          <a:ln/>
        </p:spPr>
        <p:txBody>
          <a:bodyPr/>
          <a:lstStyle/>
          <a:p>
            <a:endParaRPr lang="en-US" smtClean="0"/>
          </a:p>
        </p:txBody>
      </p:sp>
      <p:sp>
        <p:nvSpPr>
          <p:cNvPr id="24580" name="Slide Number Placeholder 3"/>
          <p:cNvSpPr>
            <a:spLocks noGrp="1"/>
          </p:cNvSpPr>
          <p:nvPr>
            <p:ph type="sldNum" sz="quarter" idx="5"/>
          </p:nvPr>
        </p:nvSpPr>
        <p:spPr>
          <a:noFill/>
        </p:spPr>
        <p:txBody>
          <a:bodyPr/>
          <a:lstStyle/>
          <a:p>
            <a:fld id="{758C8CD1-AC93-482E-A708-FD5E2452D441}" type="slidenum">
              <a:rPr lang="en-GB" smtClean="0">
                <a:latin typeface="Arial" pitchFamily="34" charset="0"/>
              </a:rPr>
              <a:pPr/>
              <a:t>43</a:t>
            </a:fld>
            <a:endParaRPr lang="en-GB"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a:noFill/>
          <a:ln/>
        </p:spPr>
        <p:txBody>
          <a:bodyPr/>
          <a:lstStyle/>
          <a:p>
            <a:endParaRPr lang="en-US" smtClean="0"/>
          </a:p>
        </p:txBody>
      </p:sp>
      <p:sp>
        <p:nvSpPr>
          <p:cNvPr id="24580" name="Slide Number Placeholder 3"/>
          <p:cNvSpPr>
            <a:spLocks noGrp="1"/>
          </p:cNvSpPr>
          <p:nvPr>
            <p:ph type="sldNum" sz="quarter" idx="5"/>
          </p:nvPr>
        </p:nvSpPr>
        <p:spPr>
          <a:noFill/>
        </p:spPr>
        <p:txBody>
          <a:bodyPr/>
          <a:lstStyle/>
          <a:p>
            <a:fld id="{758C8CD1-AC93-482E-A708-FD5E2452D441}" type="slidenum">
              <a:rPr lang="en-GB" smtClean="0">
                <a:latin typeface="Arial" pitchFamily="34" charset="0"/>
              </a:rPr>
              <a:pPr/>
              <a:t>5</a:t>
            </a:fld>
            <a:endParaRPr lang="en-GB"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a:noFill/>
          <a:ln/>
        </p:spPr>
        <p:txBody>
          <a:bodyPr/>
          <a:lstStyle/>
          <a:p>
            <a:endParaRPr lang="en-US" smtClean="0"/>
          </a:p>
        </p:txBody>
      </p:sp>
      <p:sp>
        <p:nvSpPr>
          <p:cNvPr id="24580" name="Slide Number Placeholder 3"/>
          <p:cNvSpPr>
            <a:spLocks noGrp="1"/>
          </p:cNvSpPr>
          <p:nvPr>
            <p:ph type="sldNum" sz="quarter" idx="5"/>
          </p:nvPr>
        </p:nvSpPr>
        <p:spPr>
          <a:noFill/>
        </p:spPr>
        <p:txBody>
          <a:bodyPr/>
          <a:lstStyle/>
          <a:p>
            <a:fld id="{758C8CD1-AC93-482E-A708-FD5E2452D441}" type="slidenum">
              <a:rPr lang="en-GB" smtClean="0">
                <a:latin typeface="Arial" pitchFamily="34" charset="0"/>
              </a:rPr>
              <a:pPr/>
              <a:t>6</a:t>
            </a:fld>
            <a:endParaRPr lang="en-GB"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a:noFill/>
          <a:ln/>
        </p:spPr>
        <p:txBody>
          <a:bodyPr/>
          <a:lstStyle/>
          <a:p>
            <a:endParaRPr lang="en-US" smtClean="0"/>
          </a:p>
        </p:txBody>
      </p:sp>
      <p:sp>
        <p:nvSpPr>
          <p:cNvPr id="24580" name="Slide Number Placeholder 3"/>
          <p:cNvSpPr>
            <a:spLocks noGrp="1"/>
          </p:cNvSpPr>
          <p:nvPr>
            <p:ph type="sldNum" sz="quarter" idx="5"/>
          </p:nvPr>
        </p:nvSpPr>
        <p:spPr>
          <a:noFill/>
        </p:spPr>
        <p:txBody>
          <a:bodyPr/>
          <a:lstStyle/>
          <a:p>
            <a:fld id="{758C8CD1-AC93-482E-A708-FD5E2452D441}" type="slidenum">
              <a:rPr lang="en-GB" smtClean="0">
                <a:latin typeface="Arial" pitchFamily="34" charset="0"/>
              </a:rPr>
              <a:pPr/>
              <a:t>7</a:t>
            </a:fld>
            <a:endParaRPr lang="en-GB"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a:noFill/>
          <a:ln/>
        </p:spPr>
        <p:txBody>
          <a:bodyPr/>
          <a:lstStyle/>
          <a:p>
            <a:endParaRPr lang="en-US" smtClean="0"/>
          </a:p>
        </p:txBody>
      </p:sp>
      <p:sp>
        <p:nvSpPr>
          <p:cNvPr id="24580" name="Slide Number Placeholder 3"/>
          <p:cNvSpPr>
            <a:spLocks noGrp="1"/>
          </p:cNvSpPr>
          <p:nvPr>
            <p:ph type="sldNum" sz="quarter" idx="5"/>
          </p:nvPr>
        </p:nvSpPr>
        <p:spPr>
          <a:noFill/>
        </p:spPr>
        <p:txBody>
          <a:bodyPr/>
          <a:lstStyle/>
          <a:p>
            <a:fld id="{758C8CD1-AC93-482E-A708-FD5E2452D441}" type="slidenum">
              <a:rPr lang="en-GB" smtClean="0">
                <a:latin typeface="Arial" pitchFamily="34" charset="0"/>
              </a:rPr>
              <a:pPr/>
              <a:t>8</a:t>
            </a:fld>
            <a:endParaRPr lang="en-GB"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a:noFill/>
          <a:ln/>
        </p:spPr>
        <p:txBody>
          <a:bodyPr/>
          <a:lstStyle/>
          <a:p>
            <a:endParaRPr lang="en-US" smtClean="0"/>
          </a:p>
        </p:txBody>
      </p:sp>
      <p:sp>
        <p:nvSpPr>
          <p:cNvPr id="24580" name="Slide Number Placeholder 3"/>
          <p:cNvSpPr>
            <a:spLocks noGrp="1"/>
          </p:cNvSpPr>
          <p:nvPr>
            <p:ph type="sldNum" sz="quarter" idx="5"/>
          </p:nvPr>
        </p:nvSpPr>
        <p:spPr>
          <a:noFill/>
        </p:spPr>
        <p:txBody>
          <a:bodyPr/>
          <a:lstStyle/>
          <a:p>
            <a:fld id="{758C8CD1-AC93-482E-A708-FD5E2452D441}" type="slidenum">
              <a:rPr lang="en-GB" smtClean="0">
                <a:latin typeface="Arial" pitchFamily="34" charset="0"/>
              </a:rPr>
              <a:pPr/>
              <a:t>9</a:t>
            </a:fld>
            <a:endParaRPr lang="en-GB"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6248400"/>
            <a:ext cx="9144000" cy="304800"/>
          </a:xfrm>
          <a:prstGeom prst="rect">
            <a:avLst/>
          </a:prstGeom>
          <a:solidFill>
            <a:srgbClr val="0098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TextBox 4"/>
          <p:cNvSpPr txBox="1"/>
          <p:nvPr userDrawn="1"/>
        </p:nvSpPr>
        <p:spPr>
          <a:xfrm>
            <a:off x="0" y="6248400"/>
            <a:ext cx="8477250" cy="301625"/>
          </a:xfrm>
          <a:prstGeom prst="rect">
            <a:avLst/>
          </a:prstGeom>
          <a:noFill/>
        </p:spPr>
        <p:txBody>
          <a:bodyPr lIns="0" tIns="0" rIns="0" bIns="0" anchor="ctr">
            <a:spAutoFit/>
          </a:bodyPr>
          <a:lstStyle/>
          <a:p>
            <a:pPr>
              <a:defRPr/>
            </a:pPr>
            <a:r>
              <a:rPr lang="fr-CH" sz="1200" dirty="0">
                <a:solidFill>
                  <a:schemeClr val="bg1"/>
                </a:solidFill>
                <a:latin typeface="Arial" charset="0"/>
              </a:rPr>
              <a:t>              INTERNATIONAL UNION FOR CONSERVATION OF NATURE</a:t>
            </a:r>
            <a:endParaRPr lang="en-GB" sz="1200" dirty="0">
              <a:solidFill>
                <a:schemeClr val="bg1"/>
              </a:solidFill>
              <a:latin typeface="Arial" charset="0"/>
            </a:endParaRPr>
          </a:p>
        </p:txBody>
      </p:sp>
      <p:pic>
        <p:nvPicPr>
          <p:cNvPr id="6" name="Picture 5" descr="Business card 1.jpg"/>
          <p:cNvPicPr>
            <a:picLocks noChangeAspect="1"/>
          </p:cNvPicPr>
          <p:nvPr userDrawn="1"/>
        </p:nvPicPr>
        <p:blipFill>
          <a:blip r:embed="rId2" cstate="print"/>
          <a:srcRect b="10120"/>
          <a:stretch>
            <a:fillRect/>
          </a:stretch>
        </p:blipFill>
        <p:spPr bwMode="auto">
          <a:xfrm>
            <a:off x="92075" y="173038"/>
            <a:ext cx="1490663" cy="1308100"/>
          </a:xfrm>
          <a:prstGeom prst="rect">
            <a:avLst/>
          </a:prstGeom>
          <a:noFill/>
          <a:ln w="9525">
            <a:noFill/>
            <a:miter lim="800000"/>
            <a:headEnd/>
            <a:tailEnd/>
          </a:ln>
        </p:spPr>
      </p:pic>
      <p:sp>
        <p:nvSpPr>
          <p:cNvPr id="2" name="Title 1"/>
          <p:cNvSpPr>
            <a:spLocks noGrp="1"/>
          </p:cNvSpPr>
          <p:nvPr>
            <p:ph type="ctrTitle"/>
          </p:nvPr>
        </p:nvSpPr>
        <p:spPr>
          <a:xfrm>
            <a:off x="609600" y="1752600"/>
            <a:ext cx="7867650" cy="1470025"/>
          </a:xfrm>
        </p:spPr>
        <p:txBody>
          <a:bodyPr lIns="0" tIns="0" anchor="t">
            <a:normAutofit/>
          </a:bodyPr>
          <a:lstStyle>
            <a:lvl1pPr>
              <a:defRPr sz="4500" b="1">
                <a:solidFill>
                  <a:schemeClr val="tx1"/>
                </a:solidFill>
                <a:latin typeface="Arial" pitchFamily="34" charset="0"/>
                <a:cs typeface="Arial"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609600" y="3467100"/>
            <a:ext cx="6400800" cy="1752600"/>
          </a:xfrm>
        </p:spPr>
        <p:txBody>
          <a:bodyPr lIns="0"/>
          <a:lstStyle>
            <a:lvl1pPr marL="0" indent="0" algn="l">
              <a:buNone/>
              <a:defRPr sz="2500" b="1">
                <a:solidFill>
                  <a:srgbClr val="939393"/>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IUCN_rgb_uncoated_96.jpg"/>
          <p:cNvPicPr>
            <a:picLocks noChangeAspect="1"/>
          </p:cNvPicPr>
          <p:nvPr userDrawn="1"/>
        </p:nvPicPr>
        <p:blipFill>
          <a:blip r:embed="rId2" cstate="print"/>
          <a:srcRect/>
          <a:stretch>
            <a:fillRect/>
          </a:stretch>
        </p:blipFill>
        <p:spPr bwMode="auto">
          <a:xfrm>
            <a:off x="430213" y="152400"/>
            <a:ext cx="633412" cy="609600"/>
          </a:xfrm>
          <a:prstGeom prst="rect">
            <a:avLst/>
          </a:prstGeom>
          <a:noFill/>
          <a:ln w="9525">
            <a:noFill/>
            <a:miter lim="800000"/>
            <a:headEnd/>
            <a:tailEnd/>
          </a:ln>
        </p:spPr>
      </p:pic>
      <p:sp>
        <p:nvSpPr>
          <p:cNvPr id="5" name="Slide Number Placeholder 5"/>
          <p:cNvSpPr txBox="1">
            <a:spLocks/>
          </p:cNvSpPr>
          <p:nvPr userDrawn="1"/>
        </p:nvSpPr>
        <p:spPr>
          <a:xfrm>
            <a:off x="609600" y="6492875"/>
            <a:ext cx="381000" cy="365125"/>
          </a:xfrm>
          <a:prstGeom prst="rect">
            <a:avLst/>
          </a:prstGeom>
        </p:spPr>
        <p:txBody>
          <a:bodyPr lIns="0" tIns="0" rIns="0" bIns="0" anchor="ctr"/>
          <a:lstStyle>
            <a:lvl1pPr>
              <a:defRPr/>
            </a:lvl1pPr>
          </a:lstStyle>
          <a:p>
            <a:pPr fontAlgn="auto">
              <a:spcBef>
                <a:spcPts val="0"/>
              </a:spcBef>
              <a:spcAft>
                <a:spcPts val="0"/>
              </a:spcAft>
              <a:defRPr/>
            </a:pPr>
            <a:fld id="{4492B7D0-602C-4898-B675-380BDF2FCD57}" type="slidenum">
              <a:rPr lang="en-GB" sz="800" smtClean="0">
                <a:solidFill>
                  <a:srgbClr val="939393"/>
                </a:solidFill>
                <a:cs typeface="Arial" pitchFamily="34" charset="0"/>
              </a:rPr>
              <a:pPr fontAlgn="auto">
                <a:spcBef>
                  <a:spcPts val="0"/>
                </a:spcBef>
                <a:spcAft>
                  <a:spcPts val="0"/>
                </a:spcAft>
                <a:defRPr/>
              </a:pPr>
              <a:t>‹#›</a:t>
            </a:fld>
            <a:endParaRPr lang="en-GB" sz="800" dirty="0">
              <a:solidFill>
                <a:srgbClr val="939393"/>
              </a:solidFill>
              <a:cs typeface="Arial" pitchFamily="34" charset="0"/>
            </a:endParaRPr>
          </a:p>
        </p:txBody>
      </p:sp>
      <p:sp>
        <p:nvSpPr>
          <p:cNvPr id="2" name="Title 1"/>
          <p:cNvSpPr>
            <a:spLocks noGrp="1"/>
          </p:cNvSpPr>
          <p:nvPr>
            <p:ph type="title"/>
          </p:nvPr>
        </p:nvSpPr>
        <p:spPr>
          <a:xfrm>
            <a:off x="609600" y="1066800"/>
            <a:ext cx="7867650" cy="792162"/>
          </a:xfrm>
        </p:spPr>
        <p:txBody>
          <a:bodyPr lIns="0" tIns="0" rIns="0" bIns="0" anchor="t"/>
          <a:lstStyle>
            <a:lvl1pPr>
              <a:defRPr baseline="0">
                <a:solidFill>
                  <a:srgbClr val="000000"/>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609600" y="1981200"/>
            <a:ext cx="7867650" cy="4191000"/>
          </a:xfrm>
        </p:spPr>
        <p:txBody>
          <a:bodyPr lIns="0" tIns="0"/>
          <a:lstStyle>
            <a:lvl1pPr>
              <a:buClr>
                <a:srgbClr val="0098C3"/>
              </a:buClr>
              <a:defRPr/>
            </a:lvl1pPr>
            <a:lvl2pPr>
              <a:buClr>
                <a:srgbClr val="0098C3"/>
              </a:buClr>
              <a:defRPr/>
            </a:lvl2pPr>
            <a:lvl3pPr>
              <a:buClr>
                <a:srgbClr val="0098C3"/>
              </a:buClr>
              <a:buFont typeface="Wingdings" pitchFamily="2" charset="2"/>
              <a:buChar char="§"/>
              <a:defRPr baseline="0"/>
            </a:lvl3pPr>
            <a:lvl4pPr>
              <a:defRPr baseline="0"/>
            </a:lvl4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Slide Number Placeholder 5"/>
          <p:cNvSpPr txBox="1">
            <a:spLocks/>
          </p:cNvSpPr>
          <p:nvPr userDrawn="1"/>
        </p:nvSpPr>
        <p:spPr>
          <a:xfrm>
            <a:off x="8077200" y="6492875"/>
            <a:ext cx="381000" cy="365125"/>
          </a:xfrm>
          <a:prstGeom prst="rect">
            <a:avLst/>
          </a:prstGeom>
        </p:spPr>
        <p:txBody>
          <a:bodyPr rIns="0" anchor="ctr"/>
          <a:lstStyle>
            <a:lvl1pPr>
              <a:defRPr/>
            </a:lvl1pPr>
          </a:lstStyle>
          <a:p>
            <a:pPr algn="r" fontAlgn="auto">
              <a:spcBef>
                <a:spcPts val="0"/>
              </a:spcBef>
              <a:spcAft>
                <a:spcPts val="0"/>
              </a:spcAft>
              <a:defRPr/>
            </a:pPr>
            <a:fld id="{B6C44880-ED8D-443C-8910-6879DCB97E7E}" type="slidenum">
              <a:rPr lang="en-GB" sz="800" smtClean="0">
                <a:solidFill>
                  <a:srgbClr val="939393"/>
                </a:solidFill>
                <a:cs typeface="Arial" pitchFamily="34" charset="0"/>
              </a:rPr>
              <a:pPr algn="r" fontAlgn="auto">
                <a:spcBef>
                  <a:spcPts val="0"/>
                </a:spcBef>
                <a:spcAft>
                  <a:spcPts val="0"/>
                </a:spcAft>
                <a:defRPr/>
              </a:pPr>
              <a:t>‹#›</a:t>
            </a:fld>
            <a:endParaRPr lang="en-GB" sz="800" dirty="0">
              <a:solidFill>
                <a:srgbClr val="939393"/>
              </a:solidFill>
              <a:cs typeface="Arial" pitchFamily="34" charset="0"/>
            </a:endParaRPr>
          </a:p>
        </p:txBody>
      </p:sp>
      <p:sp>
        <p:nvSpPr>
          <p:cNvPr id="4" name="Rectangle 3"/>
          <p:cNvSpPr/>
          <p:nvPr userDrawn="1"/>
        </p:nvSpPr>
        <p:spPr>
          <a:xfrm>
            <a:off x="0" y="6248400"/>
            <a:ext cx="9144000" cy="304800"/>
          </a:xfrm>
          <a:prstGeom prst="rect">
            <a:avLst/>
          </a:prstGeom>
          <a:solidFill>
            <a:srgbClr val="0098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TextBox 4"/>
          <p:cNvSpPr txBox="1"/>
          <p:nvPr userDrawn="1"/>
        </p:nvSpPr>
        <p:spPr>
          <a:xfrm>
            <a:off x="0" y="6248400"/>
            <a:ext cx="8477250" cy="301625"/>
          </a:xfrm>
          <a:prstGeom prst="rect">
            <a:avLst/>
          </a:prstGeom>
          <a:noFill/>
        </p:spPr>
        <p:txBody>
          <a:bodyPr lIns="0" tIns="0" rIns="0" bIns="0" anchor="ctr">
            <a:spAutoFit/>
          </a:bodyPr>
          <a:lstStyle/>
          <a:p>
            <a:pPr>
              <a:defRPr/>
            </a:pPr>
            <a:r>
              <a:rPr lang="fr-CH" sz="1200" dirty="0">
                <a:solidFill>
                  <a:schemeClr val="bg1"/>
                </a:solidFill>
                <a:latin typeface="Arial" charset="0"/>
              </a:rPr>
              <a:t>              INTERNATIONAL UNION FOR CONSERVATION OF NATURE</a:t>
            </a:r>
            <a:endParaRPr lang="en-GB" sz="1200" dirty="0">
              <a:solidFill>
                <a:schemeClr val="bg1"/>
              </a:solidFill>
              <a:latin typeface="Arial" charset="0"/>
            </a:endParaRPr>
          </a:p>
        </p:txBody>
      </p:sp>
      <p:pic>
        <p:nvPicPr>
          <p:cNvPr id="6" name="Picture 6" descr="Business card 1.jpg"/>
          <p:cNvPicPr>
            <a:picLocks noChangeAspect="1"/>
          </p:cNvPicPr>
          <p:nvPr userDrawn="1"/>
        </p:nvPicPr>
        <p:blipFill>
          <a:blip r:embed="rId2" cstate="print"/>
          <a:srcRect b="10120"/>
          <a:stretch>
            <a:fillRect/>
          </a:stretch>
        </p:blipFill>
        <p:spPr bwMode="auto">
          <a:xfrm>
            <a:off x="92075" y="173038"/>
            <a:ext cx="1490663" cy="1308100"/>
          </a:xfrm>
          <a:prstGeom prst="rect">
            <a:avLst/>
          </a:prstGeom>
          <a:noFill/>
          <a:ln w="9525">
            <a:noFill/>
            <a:miter lim="800000"/>
            <a:headEnd/>
            <a:tailEnd/>
          </a:ln>
        </p:spPr>
      </p:pic>
      <p:sp>
        <p:nvSpPr>
          <p:cNvPr id="2" name="Title 1"/>
          <p:cNvSpPr>
            <a:spLocks noGrp="1"/>
          </p:cNvSpPr>
          <p:nvPr>
            <p:ph type="title"/>
          </p:nvPr>
        </p:nvSpPr>
        <p:spPr>
          <a:xfrm>
            <a:off x="609600" y="4572000"/>
            <a:ext cx="7867650" cy="1362075"/>
          </a:xfrm>
        </p:spPr>
        <p:txBody>
          <a:bodyPr lIns="0" tIns="0" anchor="t">
            <a:normAutofit/>
          </a:bodyPr>
          <a:lstStyle>
            <a:lvl1pPr algn="l">
              <a:defRPr sz="3600" b="0" cap="all">
                <a:solidFill>
                  <a:srgbClr val="939393"/>
                </a:solidFill>
              </a:defRPr>
            </a:lvl1pPr>
          </a:lstStyle>
          <a:p>
            <a:r>
              <a:rPr lang="en-US" dirty="0" smtClean="0"/>
              <a:t>Click to edit Master title style</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 descr="IUCN_rgb_uncoated_96.jpg"/>
          <p:cNvPicPr>
            <a:picLocks noChangeAspect="1"/>
          </p:cNvPicPr>
          <p:nvPr userDrawn="1"/>
        </p:nvPicPr>
        <p:blipFill>
          <a:blip r:embed="rId2" cstate="print"/>
          <a:srcRect/>
          <a:stretch>
            <a:fillRect/>
          </a:stretch>
        </p:blipFill>
        <p:spPr bwMode="auto">
          <a:xfrm>
            <a:off x="430213" y="152400"/>
            <a:ext cx="633412" cy="609600"/>
          </a:xfrm>
          <a:prstGeom prst="rect">
            <a:avLst/>
          </a:prstGeom>
          <a:noFill/>
          <a:ln w="9525">
            <a:noFill/>
            <a:miter lim="800000"/>
            <a:headEnd/>
            <a:tailEnd/>
          </a:ln>
        </p:spPr>
      </p:pic>
      <p:sp>
        <p:nvSpPr>
          <p:cNvPr id="6" name="Slide Number Placeholder 5"/>
          <p:cNvSpPr txBox="1">
            <a:spLocks/>
          </p:cNvSpPr>
          <p:nvPr userDrawn="1"/>
        </p:nvSpPr>
        <p:spPr>
          <a:xfrm>
            <a:off x="609600" y="6492875"/>
            <a:ext cx="381000" cy="365125"/>
          </a:xfrm>
          <a:prstGeom prst="rect">
            <a:avLst/>
          </a:prstGeom>
        </p:spPr>
        <p:txBody>
          <a:bodyPr lIns="0" tIns="0" rIns="0" bIns="0" anchor="ctr"/>
          <a:lstStyle>
            <a:lvl1pPr>
              <a:defRPr/>
            </a:lvl1pPr>
          </a:lstStyle>
          <a:p>
            <a:pPr fontAlgn="auto">
              <a:spcBef>
                <a:spcPts val="0"/>
              </a:spcBef>
              <a:spcAft>
                <a:spcPts val="0"/>
              </a:spcAft>
              <a:defRPr/>
            </a:pPr>
            <a:fld id="{42BF870B-4F38-4B6A-BA6A-801A7AC87D2B}" type="slidenum">
              <a:rPr lang="en-GB" sz="800" smtClean="0">
                <a:solidFill>
                  <a:srgbClr val="939393"/>
                </a:solidFill>
                <a:cs typeface="Arial" pitchFamily="34" charset="0"/>
              </a:rPr>
              <a:pPr fontAlgn="auto">
                <a:spcBef>
                  <a:spcPts val="0"/>
                </a:spcBef>
                <a:spcAft>
                  <a:spcPts val="0"/>
                </a:spcAft>
                <a:defRPr/>
              </a:pPr>
              <a:t>‹#›</a:t>
            </a:fld>
            <a:endParaRPr lang="en-GB" sz="800" dirty="0">
              <a:solidFill>
                <a:srgbClr val="939393"/>
              </a:solidFill>
              <a:cs typeface="Arial" pitchFamily="34" charset="0"/>
            </a:endParaRPr>
          </a:p>
        </p:txBody>
      </p:sp>
      <p:sp>
        <p:nvSpPr>
          <p:cNvPr id="2" name="Title 1"/>
          <p:cNvSpPr>
            <a:spLocks noGrp="1"/>
          </p:cNvSpPr>
          <p:nvPr>
            <p:ph type="title"/>
          </p:nvPr>
        </p:nvSpPr>
        <p:spPr>
          <a:xfrm>
            <a:off x="609601" y="1066800"/>
            <a:ext cx="7867650" cy="792162"/>
          </a:xfrm>
        </p:spPr>
        <p:txBody>
          <a:bodyPr lIns="0" tIns="0" rIns="0" bIns="0" anchor="t"/>
          <a:lstStyle>
            <a:lvl1pPr>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609600" y="1981201"/>
            <a:ext cx="3636264" cy="4495799"/>
          </a:xfrm>
        </p:spPr>
        <p:txBody>
          <a:bodyPr lIns="0" tIns="0"/>
          <a:lstStyle>
            <a:lvl1pPr>
              <a:buClr>
                <a:srgbClr val="0098C3"/>
              </a:buClr>
              <a:defRPr sz="1800"/>
            </a:lvl1pPr>
            <a:lvl2pPr>
              <a:buClr>
                <a:srgbClr val="0098C3"/>
              </a:buClr>
              <a:defRPr sz="1600"/>
            </a:lvl2pPr>
            <a:lvl3pPr>
              <a:buClr>
                <a:srgbClr val="0098C3"/>
              </a:buClr>
              <a:buFont typeface="Wingdings" pitchFamily="2" charset="2"/>
              <a:buChar char="§"/>
              <a:defRPr sz="1400" baseline="0"/>
            </a:lvl3pPr>
            <a:lvl4pPr>
              <a:buNone/>
              <a:defRPr sz="1200" baseline="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819650" y="1981201"/>
            <a:ext cx="3638550" cy="4495799"/>
          </a:xfrm>
        </p:spPr>
        <p:txBody>
          <a:bodyPr lIns="0" tIns="0"/>
          <a:lstStyle>
            <a:lvl1pPr>
              <a:buClr>
                <a:srgbClr val="0098C3"/>
              </a:buClr>
              <a:defRPr sz="1800"/>
            </a:lvl1pPr>
            <a:lvl2pPr>
              <a:buClr>
                <a:srgbClr val="0098C3"/>
              </a:buClr>
              <a:defRPr sz="1600"/>
            </a:lvl2pPr>
            <a:lvl3pPr>
              <a:buClr>
                <a:srgbClr val="0098C3"/>
              </a:buClr>
              <a:buFont typeface="Wingdings" pitchFamily="2" charset="2"/>
              <a:buChar char="§"/>
              <a:defRPr sz="1400"/>
            </a:lvl3pPr>
            <a:lvl4pPr>
              <a:defRPr sz="12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4" descr="IUCN_rgb_uncoated_96.jpg"/>
          <p:cNvPicPr>
            <a:picLocks noChangeAspect="1"/>
          </p:cNvPicPr>
          <p:nvPr userDrawn="1"/>
        </p:nvPicPr>
        <p:blipFill>
          <a:blip r:embed="rId2" cstate="print"/>
          <a:srcRect/>
          <a:stretch>
            <a:fillRect/>
          </a:stretch>
        </p:blipFill>
        <p:spPr bwMode="auto">
          <a:xfrm>
            <a:off x="430213" y="152400"/>
            <a:ext cx="633412" cy="609600"/>
          </a:xfrm>
          <a:prstGeom prst="rect">
            <a:avLst/>
          </a:prstGeom>
          <a:noFill/>
          <a:ln w="9525">
            <a:noFill/>
            <a:miter lim="800000"/>
            <a:headEnd/>
            <a:tailEnd/>
          </a:ln>
        </p:spPr>
      </p:pic>
      <p:sp>
        <p:nvSpPr>
          <p:cNvPr id="8" name="Slide Number Placeholder 5"/>
          <p:cNvSpPr txBox="1">
            <a:spLocks/>
          </p:cNvSpPr>
          <p:nvPr userDrawn="1"/>
        </p:nvSpPr>
        <p:spPr>
          <a:xfrm>
            <a:off x="609600" y="6492875"/>
            <a:ext cx="381000" cy="365125"/>
          </a:xfrm>
          <a:prstGeom prst="rect">
            <a:avLst/>
          </a:prstGeom>
        </p:spPr>
        <p:txBody>
          <a:bodyPr lIns="0" tIns="0" rIns="0" bIns="0" anchor="ctr"/>
          <a:lstStyle>
            <a:lvl1pPr>
              <a:defRPr/>
            </a:lvl1pPr>
          </a:lstStyle>
          <a:p>
            <a:pPr fontAlgn="auto">
              <a:spcBef>
                <a:spcPts val="0"/>
              </a:spcBef>
              <a:spcAft>
                <a:spcPts val="0"/>
              </a:spcAft>
              <a:defRPr/>
            </a:pPr>
            <a:fld id="{E74CF26C-D129-480D-AFA1-AE4975E03C34}" type="slidenum">
              <a:rPr lang="en-GB" sz="800" smtClean="0">
                <a:solidFill>
                  <a:srgbClr val="939393"/>
                </a:solidFill>
                <a:cs typeface="Arial" pitchFamily="34" charset="0"/>
              </a:rPr>
              <a:pPr fontAlgn="auto">
                <a:spcBef>
                  <a:spcPts val="0"/>
                </a:spcBef>
                <a:spcAft>
                  <a:spcPts val="0"/>
                </a:spcAft>
                <a:defRPr/>
              </a:pPr>
              <a:t>‹#›</a:t>
            </a:fld>
            <a:endParaRPr lang="en-GB" sz="800" dirty="0">
              <a:solidFill>
                <a:srgbClr val="939393"/>
              </a:solidFill>
              <a:cs typeface="Arial" pitchFamily="34" charset="0"/>
            </a:endParaRPr>
          </a:p>
        </p:txBody>
      </p:sp>
      <p:sp>
        <p:nvSpPr>
          <p:cNvPr id="2" name="Title 1"/>
          <p:cNvSpPr>
            <a:spLocks noGrp="1"/>
          </p:cNvSpPr>
          <p:nvPr>
            <p:ph type="title"/>
          </p:nvPr>
        </p:nvSpPr>
        <p:spPr>
          <a:xfrm>
            <a:off x="609600" y="1066800"/>
            <a:ext cx="7867650" cy="792162"/>
          </a:xfrm>
        </p:spPr>
        <p:txBody>
          <a:bodyPr lIns="0" tIns="0" rIns="0" bIns="0" anchor="t"/>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609600" y="1981200"/>
            <a:ext cx="36480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800600" y="1981200"/>
            <a:ext cx="3657600" cy="639762"/>
          </a:xfr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Content Placeholder 2"/>
          <p:cNvSpPr>
            <a:spLocks noGrp="1"/>
          </p:cNvSpPr>
          <p:nvPr>
            <p:ph sz="half" idx="13"/>
          </p:nvPr>
        </p:nvSpPr>
        <p:spPr>
          <a:xfrm>
            <a:off x="609600" y="2743201"/>
            <a:ext cx="3636264" cy="3657600"/>
          </a:xfrm>
        </p:spPr>
        <p:txBody>
          <a:bodyPr/>
          <a:lstStyle>
            <a:lvl1pPr>
              <a:buClr>
                <a:srgbClr val="0098C3"/>
              </a:buClr>
              <a:defRPr sz="2000"/>
            </a:lvl1pPr>
            <a:lvl2pPr>
              <a:buClr>
                <a:srgbClr val="0098C3"/>
              </a:buClr>
              <a:defRPr sz="1800"/>
            </a:lvl2pPr>
            <a:lvl3pPr>
              <a:buClr>
                <a:srgbClr val="0098C3"/>
              </a:buClr>
              <a:buFont typeface="Wingdings" pitchFamily="2" charset="2"/>
              <a:buChar cha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Content Placeholder 3"/>
          <p:cNvSpPr>
            <a:spLocks noGrp="1"/>
          </p:cNvSpPr>
          <p:nvPr>
            <p:ph sz="half" idx="2"/>
          </p:nvPr>
        </p:nvSpPr>
        <p:spPr>
          <a:xfrm>
            <a:off x="4819650" y="2743200"/>
            <a:ext cx="3638550" cy="3657600"/>
          </a:xfrm>
        </p:spPr>
        <p:txBody>
          <a:bodyPr/>
          <a:lstStyle>
            <a:lvl1pPr>
              <a:buClr>
                <a:srgbClr val="0098C3"/>
              </a:buClr>
              <a:defRPr sz="2000"/>
            </a:lvl1pPr>
            <a:lvl2pPr>
              <a:buClr>
                <a:srgbClr val="0098C3"/>
              </a:buClr>
              <a:defRPr sz="1800"/>
            </a:lvl2pPr>
            <a:lvl3pPr>
              <a:buClr>
                <a:srgbClr val="0098C3"/>
              </a:buClr>
              <a:buFont typeface="Wingdings" pitchFamily="2" charset="2"/>
              <a:buChar char="§"/>
              <a:defRPr sz="1600" baseline="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553200" y="6245225"/>
            <a:ext cx="2133600" cy="47625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457200" y="6245225"/>
            <a:ext cx="2133600" cy="476250"/>
          </a:xfrm>
          <a:prstGeom prst="rect">
            <a:avLst/>
          </a:prstGeom>
          <a:ln/>
        </p:spPr>
        <p:txBody>
          <a:bodyPr/>
          <a:lstStyle>
            <a:lvl1pPr>
              <a:defRPr/>
            </a:lvl1pPr>
          </a:lstStyle>
          <a:p>
            <a:pPr>
              <a:defRPr/>
            </a:pPr>
            <a:fld id="{6A3A5076-9990-4A7D-8998-9AA11A50CA95}" type="slidenum">
              <a:rPr lang="ar-SA"/>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15950" y="274638"/>
            <a:ext cx="7889875"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Text Placeholder 2"/>
          <p:cNvSpPr>
            <a:spLocks noGrp="1"/>
          </p:cNvSpPr>
          <p:nvPr>
            <p:ph type="body" idx="1"/>
          </p:nvPr>
        </p:nvSpPr>
        <p:spPr bwMode="auto">
          <a:xfrm>
            <a:off x="615950" y="1295400"/>
            <a:ext cx="7889875"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fr-CH" smtClean="0"/>
              <a:t>Third level</a:t>
            </a:r>
          </a:p>
          <a:p>
            <a:pPr lvl="0"/>
            <a:endParaRPr lang="fr-CH" smtClean="0"/>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Lst>
  <p:hf hdr="0" dt="0"/>
  <p:txStyles>
    <p:titleStyle>
      <a:lvl1pPr algn="l" rtl="0" eaLnBrk="0" fontAlgn="base" hangingPunct="0">
        <a:spcBef>
          <a:spcPct val="0"/>
        </a:spcBef>
        <a:spcAft>
          <a:spcPct val="0"/>
        </a:spcAft>
        <a:defRPr sz="2800" kern="1200">
          <a:solidFill>
            <a:srgbClr val="939393"/>
          </a:solidFill>
          <a:latin typeface="Arial" pitchFamily="34" charset="0"/>
          <a:ea typeface="+mj-ea"/>
          <a:cs typeface="Arial" pitchFamily="34" charset="0"/>
        </a:defRPr>
      </a:lvl1pPr>
      <a:lvl2pPr algn="l" rtl="0" eaLnBrk="0" fontAlgn="base" hangingPunct="0">
        <a:spcBef>
          <a:spcPct val="0"/>
        </a:spcBef>
        <a:spcAft>
          <a:spcPct val="0"/>
        </a:spcAft>
        <a:defRPr sz="2800">
          <a:solidFill>
            <a:srgbClr val="939393"/>
          </a:solidFill>
          <a:latin typeface="Arial" charset="0"/>
          <a:cs typeface="Arial" charset="0"/>
        </a:defRPr>
      </a:lvl2pPr>
      <a:lvl3pPr algn="l" rtl="0" eaLnBrk="0" fontAlgn="base" hangingPunct="0">
        <a:spcBef>
          <a:spcPct val="0"/>
        </a:spcBef>
        <a:spcAft>
          <a:spcPct val="0"/>
        </a:spcAft>
        <a:defRPr sz="2800">
          <a:solidFill>
            <a:srgbClr val="939393"/>
          </a:solidFill>
          <a:latin typeface="Arial" charset="0"/>
          <a:cs typeface="Arial" charset="0"/>
        </a:defRPr>
      </a:lvl3pPr>
      <a:lvl4pPr algn="l" rtl="0" eaLnBrk="0" fontAlgn="base" hangingPunct="0">
        <a:spcBef>
          <a:spcPct val="0"/>
        </a:spcBef>
        <a:spcAft>
          <a:spcPct val="0"/>
        </a:spcAft>
        <a:defRPr sz="2800">
          <a:solidFill>
            <a:srgbClr val="939393"/>
          </a:solidFill>
          <a:latin typeface="Arial" charset="0"/>
          <a:cs typeface="Arial" charset="0"/>
        </a:defRPr>
      </a:lvl4pPr>
      <a:lvl5pPr algn="l" rtl="0" eaLnBrk="0" fontAlgn="base" hangingPunct="0">
        <a:spcBef>
          <a:spcPct val="0"/>
        </a:spcBef>
        <a:spcAft>
          <a:spcPct val="0"/>
        </a:spcAft>
        <a:defRPr sz="2800">
          <a:solidFill>
            <a:srgbClr val="939393"/>
          </a:solidFill>
          <a:latin typeface="Arial" charset="0"/>
          <a:cs typeface="Arial" charset="0"/>
        </a:defRPr>
      </a:lvl5pPr>
      <a:lvl6pPr marL="457200" algn="l" rtl="0" fontAlgn="base">
        <a:spcBef>
          <a:spcPct val="0"/>
        </a:spcBef>
        <a:spcAft>
          <a:spcPct val="0"/>
        </a:spcAft>
        <a:defRPr sz="2800" b="1">
          <a:solidFill>
            <a:schemeClr val="tx1"/>
          </a:solidFill>
          <a:latin typeface="Arial" charset="0"/>
          <a:cs typeface="Arial" charset="0"/>
        </a:defRPr>
      </a:lvl6pPr>
      <a:lvl7pPr marL="914400" algn="l" rtl="0" fontAlgn="base">
        <a:spcBef>
          <a:spcPct val="0"/>
        </a:spcBef>
        <a:spcAft>
          <a:spcPct val="0"/>
        </a:spcAft>
        <a:defRPr sz="2800" b="1">
          <a:solidFill>
            <a:schemeClr val="tx1"/>
          </a:solidFill>
          <a:latin typeface="Arial" charset="0"/>
          <a:cs typeface="Arial" charset="0"/>
        </a:defRPr>
      </a:lvl7pPr>
      <a:lvl8pPr marL="1371600" algn="l" rtl="0" fontAlgn="base">
        <a:spcBef>
          <a:spcPct val="0"/>
        </a:spcBef>
        <a:spcAft>
          <a:spcPct val="0"/>
        </a:spcAft>
        <a:defRPr sz="2800" b="1">
          <a:solidFill>
            <a:schemeClr val="tx1"/>
          </a:solidFill>
          <a:latin typeface="Arial" charset="0"/>
          <a:cs typeface="Arial" charset="0"/>
        </a:defRPr>
      </a:lvl8pPr>
      <a:lvl9pPr marL="1828800" algn="l" rtl="0" fontAlgn="base">
        <a:spcBef>
          <a:spcPct val="0"/>
        </a:spcBef>
        <a:spcAft>
          <a:spcPct val="0"/>
        </a:spcAft>
        <a:defRPr sz="2800" b="1">
          <a:solidFill>
            <a:schemeClr val="tx1"/>
          </a:solidFill>
          <a:latin typeface="Arial" charset="0"/>
          <a:cs typeface="Arial" charset="0"/>
        </a:defRPr>
      </a:lvl9pPr>
    </p:titleStyle>
    <p:bodyStyle>
      <a:lvl1pPr marL="228600" indent="-228600" algn="l" rtl="0" eaLnBrk="0" fontAlgn="base" hangingPunct="0">
        <a:spcBef>
          <a:spcPct val="20000"/>
        </a:spcBef>
        <a:spcAft>
          <a:spcPct val="0"/>
        </a:spcAft>
        <a:buClr>
          <a:srgbClr val="0099CD"/>
        </a:buClr>
        <a:buFont typeface="Arial" pitchFamily="34" charset="0"/>
        <a:buChar char="•"/>
        <a:defRPr sz="2000" kern="1200">
          <a:solidFill>
            <a:schemeClr val="tx1"/>
          </a:solidFill>
          <a:latin typeface="Arial" pitchFamily="34" charset="0"/>
          <a:ea typeface="+mn-ea"/>
          <a:cs typeface="Arial" pitchFamily="34" charset="0"/>
        </a:defRPr>
      </a:lvl1pPr>
      <a:lvl2pPr marL="685800" indent="-228600" algn="l" rtl="0" eaLnBrk="0" fontAlgn="base" hangingPunct="0">
        <a:spcBef>
          <a:spcPct val="20000"/>
        </a:spcBef>
        <a:spcAft>
          <a:spcPct val="0"/>
        </a:spcAft>
        <a:buClr>
          <a:srgbClr val="0099CD"/>
        </a:buClr>
        <a:buFont typeface="Arial" pitchFamily="34"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0099CD"/>
        </a:buClr>
        <a:buFont typeface="Wingdings" pitchFamily="2" charset="2"/>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12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gi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gi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gif"/></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hyperlink" Target="http://www.google.jo/imgres?imgurl=http://www.mandarindanvers.com/yahoo_site_admin/assets/images/buffet1.70215154.jpg&amp;imgrefurl=http://www.mandarindanvers.com/buffet&amp;usg=__zEZW3fFAQDlTDpMWyQhtfIzm1g4=&amp;h=600&amp;w=800&amp;sz=212&amp;hl=en&amp;start=5&amp;zoom=1&amp;itbs=1&amp;tbnid=BN9AMtBQ69R-aM:&amp;tbnh=107&amp;tbnw=143&amp;prev=/images?q=lunch+buffet&amp;hl=en&amp;gbv=2&amp;tbs=isch:1"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www.google.jo/imgres?imgurl=http://www.technobox.com.au/catalog/images/large/MobileNoteTaker.jpg&amp;imgrefurl=http://australia.technobox.com.au/2005/07/mobile-note-taker-combine-freedom-of.html&amp;usg=__uye2tv7vPpVyNo6N6vsC1QIehdY=&amp;h=297&amp;w=297&amp;sz=14&amp;hl=en&amp;start=4&amp;zoom=1&amp;itbs=1&amp;tbnid=3bLqUhgKo7ONWM:&amp;tbnh=116&amp;tbnw=116&amp;prev=/images?q=Notes+Taker&amp;hl=en&amp;gbv=2&amp;tbs=isch:1" TargetMode="External"/><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google.jo/imgres?imgurl=http://www.portcities.org.uk/london/upload/img_400/D0789_1.jpg&amp;imgrefurl=http://www.portcities.org.uk/london/server/show/conMediaFile.778/John-Harrisons-fourth-marinetimekeeper-H4.html&amp;usg=__7gtiSjY3l2jPp2AF6AYrRw1U_Pc=&amp;h=494&amp;w=400&amp;sz=35&amp;hl=en&amp;start=6&amp;zoom=1&amp;itbs=1&amp;tbnid=Dqnmu1V8lKYoyM:&amp;tbnh=130&amp;tbnw=105&amp;prev=/images?q=timekeeper&amp;hl=en&amp;gbv=2&amp;tbs=isch:1" TargetMode="External"/><Relationship Id="rId11" Type="http://schemas.openxmlformats.org/officeDocument/2006/relationships/image" Target="../media/image9.jpeg"/><Relationship Id="rId5" Type="http://schemas.openxmlformats.org/officeDocument/2006/relationships/image" Target="../media/image6.jpeg"/><Relationship Id="rId10" Type="http://schemas.openxmlformats.org/officeDocument/2006/relationships/hyperlink" Target="http://www.google.jo/imgres?imgurl=http://www.inform.umd.edu/EdRes/Colleges/ARHU/presenter.gif&amp;imgrefurl=http://www.inform.umd.edu/EdRes/Colleges/ARHU/&amp;usg=__eMIejPrIRb8DB4ccC0dkrVuo038=&amp;h=734&amp;w=624&amp;sz=13&amp;hl=en&amp;start=7&amp;zoom=1&amp;itbs=1&amp;tbnid=Wa83uB4dbrcfvM:&amp;tbnh=141&amp;tbnw=120&amp;prev=/images?q=Presenter&amp;hl=en&amp;gbv=2&amp;tbs=isch:1" TargetMode="External"/><Relationship Id="rId4" Type="http://schemas.openxmlformats.org/officeDocument/2006/relationships/hyperlink" Target="http://www.google.jo/imgres?imgurl=http://www.yourfocalpoint.net/wp-content/uploads/j0422803.jpg&amp;imgrefurl=http://www.yourfocalpoint.net/&amp;usg=__t3EXjF5d89E9-Xlqn4FoqcTwI3k=&amp;h=1024&amp;w=1024&amp;sz=148&amp;hl=en&amp;start=15&amp;zoom=1&amp;itbs=1&amp;tbnid=khNZ9BIMG9nDMM:&amp;tbnh=150&amp;tbnw=150&amp;prev=/images?q=facilitator&amp;hl=en&amp;gbv=2&amp;tbs=isch:1" TargetMode="External"/><Relationship Id="rId9"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8" Type="http://schemas.openxmlformats.org/officeDocument/2006/relationships/hyperlink" Target="http://www.google.jo/imgres?imgurl=http://www.technobox.com.au/catalog/images/large/MobileNoteTaker.jpg&amp;imgrefurl=http://australia.technobox.com.au/2005/07/mobile-note-taker-combine-freedom-of.html&amp;usg=__uye2tv7vPpVyNo6N6vsC1QIehdY=&amp;h=297&amp;w=297&amp;sz=14&amp;hl=en&amp;start=4&amp;zoom=1&amp;itbs=1&amp;tbnid=3bLqUhgKo7ONWM:&amp;tbnh=116&amp;tbnw=116&amp;prev=/images?q=Notes+Taker&amp;hl=en&amp;gbv=2&amp;tbs=isch:1" TargetMode="External"/><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google.jo/imgres?imgurl=http://www.portcities.org.uk/london/upload/img_400/D0789_1.jpg&amp;imgrefurl=http://www.portcities.org.uk/london/server/show/conMediaFile.778/John-Harrisons-fourth-marinetimekeeper-H4.html&amp;usg=__7gtiSjY3l2jPp2AF6AYrRw1U_Pc=&amp;h=494&amp;w=400&amp;sz=35&amp;hl=en&amp;start=6&amp;zoom=1&amp;itbs=1&amp;tbnid=Dqnmu1V8lKYoyM:&amp;tbnh=130&amp;tbnw=105&amp;prev=/images?q=timekeeper&amp;hl=en&amp;gbv=2&amp;tbs=isch:1" TargetMode="External"/><Relationship Id="rId11" Type="http://schemas.openxmlformats.org/officeDocument/2006/relationships/image" Target="../media/image9.jpeg"/><Relationship Id="rId5" Type="http://schemas.openxmlformats.org/officeDocument/2006/relationships/image" Target="../media/image6.jpeg"/><Relationship Id="rId10" Type="http://schemas.openxmlformats.org/officeDocument/2006/relationships/hyperlink" Target="http://www.google.jo/imgres?imgurl=http://www.inform.umd.edu/EdRes/Colleges/ARHU/presenter.gif&amp;imgrefurl=http://www.inform.umd.edu/EdRes/Colleges/ARHU/&amp;usg=__eMIejPrIRb8DB4ccC0dkrVuo038=&amp;h=734&amp;w=624&amp;sz=13&amp;hl=en&amp;start=7&amp;zoom=1&amp;itbs=1&amp;tbnid=Wa83uB4dbrcfvM:&amp;tbnh=141&amp;tbnw=120&amp;prev=/images?q=Presenter&amp;hl=en&amp;gbv=2&amp;tbs=isch:1" TargetMode="External"/><Relationship Id="rId4" Type="http://schemas.openxmlformats.org/officeDocument/2006/relationships/hyperlink" Target="http://www.google.jo/imgres?imgurl=http://www.yourfocalpoint.net/wp-content/uploads/j0422803.jpg&amp;imgrefurl=http://www.yourfocalpoint.net/&amp;usg=__t3EXjF5d89E9-Xlqn4FoqcTwI3k=&amp;h=1024&amp;w=1024&amp;sz=148&amp;hl=en&amp;start=15&amp;zoom=1&amp;itbs=1&amp;tbnid=khNZ9BIMG9nDMM:&amp;tbnh=150&amp;tbnw=150&amp;prev=/images?q=facilitator&amp;hl=en&amp;gbv=2&amp;tbs=isch:1" TargetMode="External"/><Relationship Id="rId9"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3.gif"/></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39.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8.jpeg"/><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2.gif"/></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w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google.jo/imgres?imgurl=http://www.technobox.com.au/catalog/images/large/MobileNoteTaker.jpg&amp;imgrefurl=http://australia.technobox.com.au/2005/07/mobile-note-taker-combine-freedom-of.html&amp;usg=__uye2tv7vPpVyNo6N6vsC1QIehdY=&amp;h=297&amp;w=297&amp;sz=14&amp;hl=en&amp;start=4&amp;zoom=1&amp;itbs=1&amp;tbnid=3bLqUhgKo7ONWM:&amp;tbnh=116&amp;tbnw=116&amp;prev=/images?q=Notes+Taker&amp;hl=en&amp;gbv=2&amp;tbs=isch:1" TargetMode="External"/><Relationship Id="rId13" Type="http://schemas.openxmlformats.org/officeDocument/2006/relationships/image" Target="../media/image11.jpe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google.jo/imgres?imgurl=http://www.portcities.org.uk/london/upload/img_400/D0789_1.jpg&amp;imgrefurl=http://www.portcities.org.uk/london/server/show/conMediaFile.778/John-Harrisons-fourth-marinetimekeeper-H4.html&amp;usg=__7gtiSjY3l2jPp2AF6AYrRw1U_Pc=&amp;h=494&amp;w=400&amp;sz=35&amp;hl=en&amp;start=6&amp;zoom=1&amp;itbs=1&amp;tbnid=Dqnmu1V8lKYoyM:&amp;tbnh=130&amp;tbnw=105&amp;prev=/images?q=timekeeper&amp;hl=en&amp;gbv=2&amp;tbs=isch:1" TargetMode="External"/><Relationship Id="rId11" Type="http://schemas.openxmlformats.org/officeDocument/2006/relationships/image" Target="../media/image9.jpeg"/><Relationship Id="rId5" Type="http://schemas.openxmlformats.org/officeDocument/2006/relationships/image" Target="../media/image6.jpeg"/><Relationship Id="rId10" Type="http://schemas.openxmlformats.org/officeDocument/2006/relationships/hyperlink" Target="http://www.google.jo/imgres?imgurl=http://www.inform.umd.edu/EdRes/Colleges/ARHU/presenter.gif&amp;imgrefurl=http://www.inform.umd.edu/EdRes/Colleges/ARHU/&amp;usg=__eMIejPrIRb8DB4ccC0dkrVuo038=&amp;h=734&amp;w=624&amp;sz=13&amp;hl=en&amp;start=7&amp;zoom=1&amp;itbs=1&amp;tbnid=Wa83uB4dbrcfvM:&amp;tbnh=141&amp;tbnw=120&amp;prev=/images?q=Presenter&amp;hl=en&amp;gbv=2&amp;tbs=isch:1" TargetMode="External"/><Relationship Id="rId4" Type="http://schemas.openxmlformats.org/officeDocument/2006/relationships/hyperlink" Target="http://www.google.jo/imgres?imgurl=http://www.yourfocalpoint.net/wp-content/uploads/j0422803.jpg&amp;imgrefurl=http://www.yourfocalpoint.net/&amp;usg=__t3EXjF5d89E9-Xlqn4FoqcTwI3k=&amp;h=1024&amp;w=1024&amp;sz=148&amp;hl=en&amp;start=15&amp;zoom=1&amp;itbs=1&amp;tbnid=khNZ9BIMG9nDMM:&amp;tbnh=150&amp;tbnw=150&amp;prev=/images?q=facilitator&amp;hl=en&amp;gbv=2&amp;tbs=isch:1" TargetMode="External"/><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381000" y="4114800"/>
            <a:ext cx="8077200" cy="1905000"/>
          </a:xfrm>
        </p:spPr>
        <p:txBody>
          <a:bodyPr anchor="b">
            <a:noAutofit/>
          </a:bodyPr>
          <a:lstStyle/>
          <a:p>
            <a:pPr algn="ctr"/>
            <a:r>
              <a:rPr lang="en-US" sz="2000" dirty="0" smtClean="0"/>
              <a:t>Kick-off Meeting</a:t>
            </a:r>
            <a:br>
              <a:rPr lang="en-US" sz="2000" dirty="0" smtClean="0"/>
            </a:br>
            <a:r>
              <a:rPr lang="en-US" sz="2000" dirty="0" smtClean="0"/>
              <a:t>Rabat, Morocco </a:t>
            </a:r>
            <a:br>
              <a:rPr lang="en-US" sz="2000" dirty="0" smtClean="0"/>
            </a:br>
            <a:r>
              <a:rPr lang="en-US" sz="2000" dirty="0" smtClean="0"/>
              <a:t>9 - 10 June 2013</a:t>
            </a:r>
            <a:br>
              <a:rPr lang="en-US" sz="2000" dirty="0" smtClean="0"/>
            </a:br>
            <a:r>
              <a:rPr lang="en-US" sz="2000" dirty="0" smtClean="0">
                <a:solidFill>
                  <a:schemeClr val="accent4">
                    <a:lumMod val="10000"/>
                  </a:schemeClr>
                </a:solidFill>
              </a:rPr>
              <a:t/>
            </a:r>
            <a:br>
              <a:rPr lang="en-US" sz="2000" dirty="0" smtClean="0">
                <a:solidFill>
                  <a:schemeClr val="accent4">
                    <a:lumMod val="10000"/>
                  </a:schemeClr>
                </a:solidFill>
              </a:rPr>
            </a:br>
            <a:endParaRPr lang="en-GB" sz="2000" dirty="0">
              <a:solidFill>
                <a:schemeClr val="accent4">
                  <a:lumMod val="10000"/>
                </a:schemeClr>
              </a:solidFill>
            </a:endParaRPr>
          </a:p>
        </p:txBody>
      </p:sp>
      <p:sp>
        <p:nvSpPr>
          <p:cNvPr id="9219" name="Subtitle 4"/>
          <p:cNvSpPr>
            <a:spLocks noGrp="1"/>
          </p:cNvSpPr>
          <p:nvPr>
            <p:ph type="subTitle" idx="1"/>
          </p:nvPr>
        </p:nvSpPr>
        <p:spPr>
          <a:xfrm>
            <a:off x="304800" y="1905000"/>
            <a:ext cx="7772400" cy="1752600"/>
          </a:xfrm>
        </p:spPr>
        <p:txBody>
          <a:bodyPr/>
          <a:lstStyle/>
          <a:p>
            <a:pPr algn="ctr">
              <a:buFont typeface="Arial" charset="0"/>
              <a:buNone/>
              <a:defRPr/>
            </a:pPr>
            <a:r>
              <a:rPr lang="en-US" sz="2400" dirty="0" smtClean="0">
                <a:solidFill>
                  <a:schemeClr val="tx1"/>
                </a:solidFill>
              </a:rPr>
              <a:t>Regional Knowledge Network on Systemic Approaches to Water Resources Management</a:t>
            </a:r>
          </a:p>
          <a:p>
            <a:pPr algn="ctr">
              <a:buFont typeface="Arial" charset="0"/>
              <a:buNone/>
              <a:defRPr/>
            </a:pPr>
            <a:endParaRPr lang="en-US" sz="2400" dirty="0" smtClean="0">
              <a:solidFill>
                <a:schemeClr val="tx1"/>
              </a:solidFill>
            </a:endParaRPr>
          </a:p>
          <a:p>
            <a:pPr algn="ctr">
              <a:buFont typeface="Arial" charset="0"/>
              <a:buNone/>
              <a:defRPr/>
            </a:pPr>
            <a:r>
              <a:rPr lang="en-US" sz="2400" dirty="0" smtClean="0">
                <a:solidFill>
                  <a:schemeClr val="tx1"/>
                </a:solidFill>
              </a:rPr>
              <a:t>2013 – 2015</a:t>
            </a:r>
          </a:p>
          <a:p>
            <a:pPr algn="ctr">
              <a:buFont typeface="Arial" charset="0"/>
              <a:buNone/>
              <a:defRPr/>
            </a:pPr>
            <a:r>
              <a:rPr lang="en-GB" sz="2400" dirty="0" smtClean="0">
                <a:solidFill>
                  <a:schemeClr val="tx1"/>
                </a:solidFill>
              </a:rPr>
              <a:t>  </a:t>
            </a:r>
          </a:p>
          <a:p>
            <a:pPr algn="ctr">
              <a:buFont typeface="Arial" charset="0"/>
              <a:buNone/>
              <a:defRPr/>
            </a:pPr>
            <a:endParaRPr lang="en-US" dirty="0" smtClean="0">
              <a:solidFill>
                <a:schemeClr val="tx1"/>
              </a:solidFill>
            </a:endParaRPr>
          </a:p>
        </p:txBody>
      </p:sp>
      <p:pic>
        <p:nvPicPr>
          <p:cNvPr id="7172" name="Picture 3" descr="flg_eu"/>
          <p:cNvPicPr>
            <a:picLocks noChangeAspect="1" noChangeArrowheads="1"/>
          </p:cNvPicPr>
          <p:nvPr/>
        </p:nvPicPr>
        <p:blipFill>
          <a:blip r:embed="rId3" cstate="print"/>
          <a:srcRect/>
          <a:stretch>
            <a:fillRect/>
          </a:stretch>
        </p:blipFill>
        <p:spPr bwMode="auto">
          <a:xfrm>
            <a:off x="7467600" y="381000"/>
            <a:ext cx="1355725"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197" name="Picture 3" descr="flg_eu"/>
          <p:cNvPicPr>
            <a:picLocks noChangeAspect="1" noChangeArrowheads="1"/>
          </p:cNvPicPr>
          <p:nvPr/>
        </p:nvPicPr>
        <p:blipFill>
          <a:blip r:embed="rId3" cstate="print"/>
          <a:srcRect/>
          <a:stretch>
            <a:fillRect/>
          </a:stretch>
        </p:blipFill>
        <p:spPr bwMode="auto">
          <a:xfrm>
            <a:off x="8031163" y="228600"/>
            <a:ext cx="792162" cy="533400"/>
          </a:xfrm>
          <a:prstGeom prst="rect">
            <a:avLst/>
          </a:prstGeom>
          <a:noFill/>
          <a:ln w="9525">
            <a:noFill/>
            <a:miter lim="800000"/>
            <a:headEnd/>
            <a:tailEnd/>
          </a:ln>
        </p:spPr>
      </p:pic>
      <p:sp>
        <p:nvSpPr>
          <p:cNvPr id="13" name="Title 1"/>
          <p:cNvSpPr>
            <a:spLocks noGrp="1"/>
          </p:cNvSpPr>
          <p:nvPr>
            <p:ph type="title"/>
          </p:nvPr>
        </p:nvSpPr>
        <p:spPr>
          <a:xfrm>
            <a:off x="304800" y="762000"/>
            <a:ext cx="8839200" cy="792163"/>
          </a:xfrm>
        </p:spPr>
        <p:txBody>
          <a:bodyPr/>
          <a:lstStyle/>
          <a:p>
            <a:pPr marL="342900" lvl="0" indent="-342900">
              <a:spcAft>
                <a:spcPts val="0"/>
              </a:spcAft>
              <a:tabLst>
                <a:tab pos="102870" algn="l"/>
              </a:tabLst>
            </a:pPr>
            <a:r>
              <a:rPr lang="en-US" sz="2400" dirty="0" smtClean="0">
                <a:solidFill>
                  <a:schemeClr val="tx1"/>
                </a:solidFill>
              </a:rPr>
              <a:t>Generic Concepts, Tools, Procedures and Structures Relevant to Building and Sustaining Knowledge Management Networks</a:t>
            </a:r>
          </a:p>
        </p:txBody>
      </p:sp>
      <p:pic>
        <p:nvPicPr>
          <p:cNvPr id="81922" name="Picture 2" descr="http://www.tutorialspoint.com/images/knowledge_management_process.jpg"/>
          <p:cNvPicPr>
            <a:picLocks noChangeAspect="1" noChangeArrowheads="1"/>
          </p:cNvPicPr>
          <p:nvPr/>
        </p:nvPicPr>
        <p:blipFill>
          <a:blip r:embed="rId4" cstate="print"/>
          <a:srcRect/>
          <a:stretch>
            <a:fillRect/>
          </a:stretch>
        </p:blipFill>
        <p:spPr bwMode="auto">
          <a:xfrm>
            <a:off x="0" y="1676400"/>
            <a:ext cx="1624819" cy="1371600"/>
          </a:xfrm>
          <a:prstGeom prst="rect">
            <a:avLst/>
          </a:prstGeom>
          <a:noFill/>
        </p:spPr>
      </p:pic>
      <p:pic>
        <p:nvPicPr>
          <p:cNvPr id="81926" name="Picture 6" descr="http://t3.gstatic.com/images?q=tbn:ANd9GcR7Ivh5rCmeJHH6RS6dWDED8dyIluCNzwB5OI_wZ9Q7UO5GAj9-U2pB7ibI"/>
          <p:cNvPicPr>
            <a:picLocks noChangeAspect="1" noChangeArrowheads="1"/>
          </p:cNvPicPr>
          <p:nvPr/>
        </p:nvPicPr>
        <p:blipFill>
          <a:blip r:embed="rId5" cstate="print"/>
          <a:srcRect/>
          <a:stretch>
            <a:fillRect/>
          </a:stretch>
        </p:blipFill>
        <p:spPr bwMode="auto">
          <a:xfrm>
            <a:off x="0" y="2971800"/>
            <a:ext cx="1676400" cy="1924051"/>
          </a:xfrm>
          <a:prstGeom prst="rect">
            <a:avLst/>
          </a:prstGeom>
          <a:noFill/>
        </p:spPr>
      </p:pic>
      <p:grpSp>
        <p:nvGrpSpPr>
          <p:cNvPr id="10" name="Group 9"/>
          <p:cNvGrpSpPr/>
          <p:nvPr/>
        </p:nvGrpSpPr>
        <p:grpSpPr>
          <a:xfrm>
            <a:off x="2514600" y="1905000"/>
            <a:ext cx="4697583" cy="4419600"/>
            <a:chOff x="2514600" y="1905000"/>
            <a:chExt cx="4697583" cy="4419600"/>
          </a:xfrm>
        </p:grpSpPr>
        <p:pic>
          <p:nvPicPr>
            <p:cNvPr id="86022" name="Picture 6" descr="http://blogs.worldbank.org/publicsphere/files/publicsphere/waterplant.jpeg"/>
            <p:cNvPicPr>
              <a:picLocks noChangeAspect="1" noChangeArrowheads="1"/>
            </p:cNvPicPr>
            <p:nvPr/>
          </p:nvPicPr>
          <p:blipFill>
            <a:blip r:embed="rId6" cstate="print"/>
            <a:srcRect/>
            <a:stretch>
              <a:fillRect/>
            </a:stretch>
          </p:blipFill>
          <p:spPr bwMode="auto">
            <a:xfrm>
              <a:off x="2514600" y="2819400"/>
              <a:ext cx="4697583" cy="3505200"/>
            </a:xfrm>
            <a:prstGeom prst="rect">
              <a:avLst/>
            </a:prstGeom>
            <a:noFill/>
          </p:spPr>
        </p:pic>
        <p:sp>
          <p:nvSpPr>
            <p:cNvPr id="9" name="Rounded Rectangle 8"/>
            <p:cNvSpPr/>
            <p:nvPr/>
          </p:nvSpPr>
          <p:spPr>
            <a:xfrm>
              <a:off x="2514600" y="1905000"/>
              <a:ext cx="4648200" cy="914400"/>
            </a:xfrm>
            <a:prstGeom prst="roundRect">
              <a:avLst/>
            </a:prstGeom>
            <a:solidFill>
              <a:srgbClr val="00417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smtClean="0"/>
                <a:t>Good Governance of a scarce resource</a:t>
              </a:r>
              <a:endParaRPr lang="en-US" sz="24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197" name="Picture 3" descr="flg_eu"/>
          <p:cNvPicPr>
            <a:picLocks noChangeAspect="1" noChangeArrowheads="1"/>
          </p:cNvPicPr>
          <p:nvPr/>
        </p:nvPicPr>
        <p:blipFill>
          <a:blip r:embed="rId3" cstate="print"/>
          <a:srcRect/>
          <a:stretch>
            <a:fillRect/>
          </a:stretch>
        </p:blipFill>
        <p:spPr bwMode="auto">
          <a:xfrm>
            <a:off x="8031163" y="228600"/>
            <a:ext cx="792162" cy="533400"/>
          </a:xfrm>
          <a:prstGeom prst="rect">
            <a:avLst/>
          </a:prstGeom>
          <a:noFill/>
          <a:ln w="9525">
            <a:noFill/>
            <a:miter lim="800000"/>
            <a:headEnd/>
            <a:tailEnd/>
          </a:ln>
        </p:spPr>
      </p:pic>
      <p:sp>
        <p:nvSpPr>
          <p:cNvPr id="13" name="Title 1"/>
          <p:cNvSpPr>
            <a:spLocks noGrp="1"/>
          </p:cNvSpPr>
          <p:nvPr>
            <p:ph type="title"/>
          </p:nvPr>
        </p:nvSpPr>
        <p:spPr>
          <a:xfrm>
            <a:off x="304800" y="762000"/>
            <a:ext cx="8839200" cy="792163"/>
          </a:xfrm>
        </p:spPr>
        <p:txBody>
          <a:bodyPr/>
          <a:lstStyle/>
          <a:p>
            <a:pPr marL="342900" lvl="0" indent="-342900">
              <a:spcAft>
                <a:spcPts val="0"/>
              </a:spcAft>
              <a:tabLst>
                <a:tab pos="102870" algn="l"/>
              </a:tabLst>
            </a:pPr>
            <a:r>
              <a:rPr lang="en-US" sz="2000" b="1" dirty="0" smtClean="0">
                <a:solidFill>
                  <a:schemeClr val="tx1"/>
                </a:solidFill>
              </a:rPr>
              <a:t>Generic Concepts, Tools, Procedures and Structures Relevant to Building and Sustaining Knowledge Management Networks</a:t>
            </a:r>
          </a:p>
        </p:txBody>
      </p:sp>
      <p:pic>
        <p:nvPicPr>
          <p:cNvPr id="83970" name="Picture 2" descr="http://2.bp.blogspot.com/_3jsesw2yfMI/Ro11jBaeE1I/AAAAAAAAALY/Pm0DIkhFMZY/s1600/km.gif"/>
          <p:cNvPicPr>
            <a:picLocks noChangeAspect="1" noChangeArrowheads="1"/>
          </p:cNvPicPr>
          <p:nvPr/>
        </p:nvPicPr>
        <p:blipFill>
          <a:blip r:embed="rId4" cstate="print"/>
          <a:srcRect/>
          <a:stretch>
            <a:fillRect/>
          </a:stretch>
        </p:blipFill>
        <p:spPr bwMode="auto">
          <a:xfrm>
            <a:off x="0" y="1295400"/>
            <a:ext cx="5715000" cy="5181600"/>
          </a:xfrm>
          <a:prstGeom prst="rect">
            <a:avLst/>
          </a:prstGeom>
          <a:noFill/>
        </p:spPr>
      </p:pic>
      <p:pic>
        <p:nvPicPr>
          <p:cNvPr id="8" name="Picture 4" descr="http://www.seminarsonly.com/business/Knowledge-Management_clip_image002.jpg"/>
          <p:cNvPicPr>
            <a:picLocks noChangeAspect="1" noChangeArrowheads="1"/>
          </p:cNvPicPr>
          <p:nvPr/>
        </p:nvPicPr>
        <p:blipFill>
          <a:blip r:embed="rId5" cstate="print"/>
          <a:srcRect/>
          <a:stretch>
            <a:fillRect/>
          </a:stretch>
        </p:blipFill>
        <p:spPr bwMode="auto">
          <a:xfrm>
            <a:off x="5638800" y="2590800"/>
            <a:ext cx="3505200" cy="2438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197" name="Picture 3" descr="flg_eu"/>
          <p:cNvPicPr>
            <a:picLocks noChangeAspect="1" noChangeArrowheads="1"/>
          </p:cNvPicPr>
          <p:nvPr/>
        </p:nvPicPr>
        <p:blipFill>
          <a:blip r:embed="rId3" cstate="print"/>
          <a:srcRect/>
          <a:stretch>
            <a:fillRect/>
          </a:stretch>
        </p:blipFill>
        <p:spPr bwMode="auto">
          <a:xfrm>
            <a:off x="8031163" y="228600"/>
            <a:ext cx="792162" cy="533400"/>
          </a:xfrm>
          <a:prstGeom prst="rect">
            <a:avLst/>
          </a:prstGeom>
          <a:noFill/>
          <a:ln w="9525">
            <a:noFill/>
            <a:miter lim="800000"/>
            <a:headEnd/>
            <a:tailEnd/>
          </a:ln>
        </p:spPr>
      </p:pic>
      <p:sp>
        <p:nvSpPr>
          <p:cNvPr id="13" name="Title 1"/>
          <p:cNvSpPr>
            <a:spLocks noGrp="1"/>
          </p:cNvSpPr>
          <p:nvPr>
            <p:ph type="title"/>
          </p:nvPr>
        </p:nvSpPr>
        <p:spPr>
          <a:xfrm>
            <a:off x="0" y="762000"/>
            <a:ext cx="8839200" cy="792163"/>
          </a:xfrm>
        </p:spPr>
        <p:txBody>
          <a:bodyPr/>
          <a:lstStyle/>
          <a:p>
            <a:pPr marL="342900" lvl="0" indent="-342900">
              <a:spcAft>
                <a:spcPts val="0"/>
              </a:spcAft>
              <a:tabLst>
                <a:tab pos="102870" algn="l"/>
              </a:tabLst>
            </a:pPr>
            <a:r>
              <a:rPr lang="en-US" sz="2000" b="1" dirty="0" smtClean="0">
                <a:solidFill>
                  <a:schemeClr val="tx1"/>
                </a:solidFill>
              </a:rPr>
              <a:t>Generic Concepts, Tools, Procedures and Structures Relevant to Building and Sustaining Knowledge Management Networks</a:t>
            </a:r>
          </a:p>
        </p:txBody>
      </p:sp>
      <p:sp>
        <p:nvSpPr>
          <p:cNvPr id="14" name="Content Placeholder 2"/>
          <p:cNvSpPr>
            <a:spLocks noGrp="1"/>
          </p:cNvSpPr>
          <p:nvPr>
            <p:ph idx="1"/>
          </p:nvPr>
        </p:nvSpPr>
        <p:spPr>
          <a:xfrm>
            <a:off x="0" y="1600200"/>
            <a:ext cx="9144000" cy="609600"/>
          </a:xfrm>
        </p:spPr>
        <p:txBody>
          <a:bodyPr/>
          <a:lstStyle/>
          <a:p>
            <a:pPr marL="396875" lvl="1" indent="-396875">
              <a:buFont typeface="Wingdings" pitchFamily="2" charset="2"/>
              <a:buChar char="q"/>
            </a:pPr>
            <a:r>
              <a:rPr lang="en-US" b="1" dirty="0" smtClean="0">
                <a:solidFill>
                  <a:srgbClr val="0098C3"/>
                </a:solidFill>
              </a:rPr>
              <a:t>Intellectual Asset Management Strategy …. Corporate &amp; Personal … Explicit &amp; Implicit ….</a:t>
            </a:r>
            <a:endParaRPr lang="fr-CH" b="1" dirty="0" smtClean="0">
              <a:solidFill>
                <a:srgbClr val="0098C3"/>
              </a:solidFill>
            </a:endParaRPr>
          </a:p>
          <a:p>
            <a:pPr marL="396875" indent="-396875">
              <a:buFont typeface="Calibri" pitchFamily="34" charset="0"/>
              <a:buAutoNum type="arabicPeriod"/>
            </a:pPr>
            <a:endParaRPr lang="fr-CH" b="1" dirty="0" smtClean="0">
              <a:solidFill>
                <a:srgbClr val="0098C3"/>
              </a:solidFill>
            </a:endParaRPr>
          </a:p>
        </p:txBody>
      </p:sp>
      <p:pic>
        <p:nvPicPr>
          <p:cNvPr id="7" name="Picture 4" descr="http://denham.typepad.com/km/graphics/johari_dkdk.GIF"/>
          <p:cNvPicPr>
            <a:picLocks noChangeAspect="1" noChangeArrowheads="1"/>
          </p:cNvPicPr>
          <p:nvPr/>
        </p:nvPicPr>
        <p:blipFill>
          <a:blip r:embed="rId4" cstate="print"/>
          <a:srcRect/>
          <a:stretch>
            <a:fillRect/>
          </a:stretch>
        </p:blipFill>
        <p:spPr bwMode="auto">
          <a:xfrm>
            <a:off x="0" y="2286000"/>
            <a:ext cx="2845620" cy="3362326"/>
          </a:xfrm>
          <a:prstGeom prst="rect">
            <a:avLst/>
          </a:prstGeom>
          <a:noFill/>
        </p:spPr>
      </p:pic>
      <p:pic>
        <p:nvPicPr>
          <p:cNvPr id="90114" name="Picture 2" descr="http://kms202.files.wordpress.com/2007/01/untitled2.JPG"/>
          <p:cNvPicPr>
            <a:picLocks noChangeAspect="1" noChangeArrowheads="1"/>
          </p:cNvPicPr>
          <p:nvPr/>
        </p:nvPicPr>
        <p:blipFill>
          <a:blip r:embed="rId5" cstate="print"/>
          <a:srcRect/>
          <a:stretch>
            <a:fillRect/>
          </a:stretch>
        </p:blipFill>
        <p:spPr bwMode="auto">
          <a:xfrm>
            <a:off x="3048000" y="2286000"/>
            <a:ext cx="6096000" cy="3429000"/>
          </a:xfrm>
          <a:prstGeom prst="rect">
            <a:avLst/>
          </a:prstGeom>
          <a:noFill/>
        </p:spPr>
      </p:pic>
      <p:pic>
        <p:nvPicPr>
          <p:cNvPr id="90116" name="Picture 4" descr="http://www.palgrave-journals.com/kmrp/journal/v7/n4/images/kmrp200921f1.jpg"/>
          <p:cNvPicPr>
            <a:picLocks noChangeAspect="1" noChangeArrowheads="1"/>
          </p:cNvPicPr>
          <p:nvPr/>
        </p:nvPicPr>
        <p:blipFill>
          <a:blip r:embed="rId6" cstate="print"/>
          <a:srcRect/>
          <a:stretch>
            <a:fillRect/>
          </a:stretch>
        </p:blipFill>
        <p:spPr bwMode="auto">
          <a:xfrm>
            <a:off x="0" y="5715000"/>
            <a:ext cx="8915400" cy="1143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0114"/>
                                        </p:tgtEl>
                                        <p:attrNameLst>
                                          <p:attrName>style.visibility</p:attrName>
                                        </p:attrNameLst>
                                      </p:cBhvr>
                                      <p:to>
                                        <p:strVal val="visible"/>
                                      </p:to>
                                    </p:set>
                                    <p:animEffect transition="in" filter="blinds(horizontal)">
                                      <p:cBhvr>
                                        <p:cTn id="12" dur="500"/>
                                        <p:tgtEl>
                                          <p:spTgt spid="901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0116"/>
                                        </p:tgtEl>
                                        <p:attrNameLst>
                                          <p:attrName>style.visibility</p:attrName>
                                        </p:attrNameLst>
                                      </p:cBhvr>
                                      <p:to>
                                        <p:strVal val="visible"/>
                                      </p:to>
                                    </p:set>
                                    <p:animEffect transition="in" filter="blinds(horizontal)">
                                      <p:cBhvr>
                                        <p:cTn id="17" dur="500"/>
                                        <p:tgtEl>
                                          <p:spTgt spid="90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197" name="Picture 3" descr="flg_eu"/>
          <p:cNvPicPr>
            <a:picLocks noChangeAspect="1" noChangeArrowheads="1"/>
          </p:cNvPicPr>
          <p:nvPr/>
        </p:nvPicPr>
        <p:blipFill>
          <a:blip r:embed="rId3" cstate="print"/>
          <a:srcRect/>
          <a:stretch>
            <a:fillRect/>
          </a:stretch>
        </p:blipFill>
        <p:spPr bwMode="auto">
          <a:xfrm>
            <a:off x="8031163" y="228600"/>
            <a:ext cx="792162" cy="533400"/>
          </a:xfrm>
          <a:prstGeom prst="rect">
            <a:avLst/>
          </a:prstGeom>
          <a:noFill/>
          <a:ln w="9525">
            <a:noFill/>
            <a:miter lim="800000"/>
            <a:headEnd/>
            <a:tailEnd/>
          </a:ln>
        </p:spPr>
      </p:pic>
      <p:sp>
        <p:nvSpPr>
          <p:cNvPr id="13" name="Title 1"/>
          <p:cNvSpPr>
            <a:spLocks noGrp="1"/>
          </p:cNvSpPr>
          <p:nvPr>
            <p:ph type="title"/>
          </p:nvPr>
        </p:nvSpPr>
        <p:spPr>
          <a:xfrm>
            <a:off x="304800" y="762000"/>
            <a:ext cx="8839200" cy="792163"/>
          </a:xfrm>
        </p:spPr>
        <p:txBody>
          <a:bodyPr/>
          <a:lstStyle/>
          <a:p>
            <a:pPr marL="342900" lvl="0" indent="-342900">
              <a:spcAft>
                <a:spcPts val="0"/>
              </a:spcAft>
              <a:tabLst>
                <a:tab pos="102870" algn="l"/>
              </a:tabLst>
            </a:pPr>
            <a:r>
              <a:rPr lang="en-US" sz="2400" dirty="0" smtClean="0">
                <a:solidFill>
                  <a:schemeClr val="tx1"/>
                </a:solidFill>
              </a:rPr>
              <a:t>Generic Concepts, Tools, Procedures and Structures Relevant to Building and Sustaining Knowledge Management Networks</a:t>
            </a:r>
          </a:p>
        </p:txBody>
      </p:sp>
      <p:sp>
        <p:nvSpPr>
          <p:cNvPr id="14" name="Content Placeholder 2"/>
          <p:cNvSpPr>
            <a:spLocks noGrp="1"/>
          </p:cNvSpPr>
          <p:nvPr>
            <p:ph idx="1"/>
          </p:nvPr>
        </p:nvSpPr>
        <p:spPr>
          <a:xfrm>
            <a:off x="152400" y="1676400"/>
            <a:ext cx="8991600" cy="762000"/>
          </a:xfrm>
        </p:spPr>
        <p:txBody>
          <a:bodyPr/>
          <a:lstStyle/>
          <a:p>
            <a:pPr marL="396875" lvl="1" indent="-396875">
              <a:buFont typeface="Wingdings" pitchFamily="2" charset="2"/>
              <a:buChar char="q"/>
            </a:pPr>
            <a:r>
              <a:rPr lang="en-US" b="1" dirty="0" smtClean="0">
                <a:solidFill>
                  <a:srgbClr val="0098C3"/>
                </a:solidFill>
              </a:rPr>
              <a:t>Information &amp; Knowledge Clusters … What are they? Value Added?</a:t>
            </a:r>
            <a:endParaRPr lang="fr-CH" b="1" dirty="0" smtClean="0">
              <a:solidFill>
                <a:srgbClr val="0098C3"/>
              </a:solidFill>
            </a:endParaRPr>
          </a:p>
          <a:p>
            <a:pPr marL="396875" indent="-396875">
              <a:buFont typeface="Calibri" pitchFamily="34" charset="0"/>
              <a:buAutoNum type="arabicPeriod"/>
            </a:pPr>
            <a:endParaRPr lang="fr-CH" b="1" dirty="0" smtClean="0">
              <a:solidFill>
                <a:srgbClr val="0098C3"/>
              </a:solidFill>
            </a:endParaRPr>
          </a:p>
        </p:txBody>
      </p:sp>
      <p:pic>
        <p:nvPicPr>
          <p:cNvPr id="88066" name="Picture 2" descr="http://t2.gstatic.com/images?q=tbn:ANd9GcR6pJNaIxXDOB1OLFby-W2qPSrmAwoI3bWzsWFzMyitvh5dA-7k3g"/>
          <p:cNvPicPr>
            <a:picLocks noChangeAspect="1" noChangeArrowheads="1"/>
          </p:cNvPicPr>
          <p:nvPr/>
        </p:nvPicPr>
        <p:blipFill>
          <a:blip r:embed="rId4" cstate="print"/>
          <a:srcRect/>
          <a:stretch>
            <a:fillRect/>
          </a:stretch>
        </p:blipFill>
        <p:spPr bwMode="auto">
          <a:xfrm>
            <a:off x="228600" y="2743200"/>
            <a:ext cx="3560580" cy="2667000"/>
          </a:xfrm>
          <a:prstGeom prst="rect">
            <a:avLst/>
          </a:prstGeom>
          <a:noFill/>
        </p:spPr>
      </p:pic>
      <p:pic>
        <p:nvPicPr>
          <p:cNvPr id="88072" name="Picture 8" descr="http://t2.gstatic.com/images?q=tbn:ANd9GcQuvjNNPXaJcae7brMBgaRvViO6Nc_Wx6TC3ZySVJ_lmaFvRylJxg"/>
          <p:cNvPicPr>
            <a:picLocks noChangeAspect="1" noChangeArrowheads="1"/>
          </p:cNvPicPr>
          <p:nvPr/>
        </p:nvPicPr>
        <p:blipFill>
          <a:blip r:embed="rId5" cstate="print"/>
          <a:srcRect/>
          <a:stretch>
            <a:fillRect/>
          </a:stretch>
        </p:blipFill>
        <p:spPr bwMode="auto">
          <a:xfrm>
            <a:off x="3810000" y="1981200"/>
            <a:ext cx="5334000" cy="3657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8072"/>
                                        </p:tgtEl>
                                        <p:attrNameLst>
                                          <p:attrName>style.visibility</p:attrName>
                                        </p:attrNameLst>
                                      </p:cBhvr>
                                      <p:to>
                                        <p:strVal val="visible"/>
                                      </p:to>
                                    </p:set>
                                    <p:animEffect transition="in" filter="blinds(horizontal)">
                                      <p:cBhvr>
                                        <p:cTn id="7" dur="500"/>
                                        <p:tgtEl>
                                          <p:spTgt spid="88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197" name="Picture 3" descr="flg_eu"/>
          <p:cNvPicPr>
            <a:picLocks noChangeAspect="1" noChangeArrowheads="1"/>
          </p:cNvPicPr>
          <p:nvPr/>
        </p:nvPicPr>
        <p:blipFill>
          <a:blip r:embed="rId3" cstate="print"/>
          <a:srcRect/>
          <a:stretch>
            <a:fillRect/>
          </a:stretch>
        </p:blipFill>
        <p:spPr bwMode="auto">
          <a:xfrm>
            <a:off x="8031163" y="228600"/>
            <a:ext cx="792162" cy="533400"/>
          </a:xfrm>
          <a:prstGeom prst="rect">
            <a:avLst/>
          </a:prstGeom>
          <a:noFill/>
          <a:ln w="9525">
            <a:noFill/>
            <a:miter lim="800000"/>
            <a:headEnd/>
            <a:tailEnd/>
          </a:ln>
        </p:spPr>
      </p:pic>
      <p:pic>
        <p:nvPicPr>
          <p:cNvPr id="9" name="Picture 2" descr="C:\Users\Toshiba\Desktop\Luz\turkish_coffee.jpg"/>
          <p:cNvPicPr>
            <a:picLocks noChangeAspect="1" noChangeArrowheads="1"/>
          </p:cNvPicPr>
          <p:nvPr/>
        </p:nvPicPr>
        <p:blipFill>
          <a:blip r:embed="rId4" cstate="print"/>
          <a:srcRect/>
          <a:stretch>
            <a:fillRect/>
          </a:stretch>
        </p:blipFill>
        <p:spPr bwMode="auto">
          <a:xfrm>
            <a:off x="3009900" y="1838325"/>
            <a:ext cx="3124200" cy="3181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197" name="Picture 3" descr="flg_eu"/>
          <p:cNvPicPr>
            <a:picLocks noChangeAspect="1" noChangeArrowheads="1"/>
          </p:cNvPicPr>
          <p:nvPr/>
        </p:nvPicPr>
        <p:blipFill>
          <a:blip r:embed="rId3" cstate="print"/>
          <a:srcRect/>
          <a:stretch>
            <a:fillRect/>
          </a:stretch>
        </p:blipFill>
        <p:spPr bwMode="auto">
          <a:xfrm>
            <a:off x="8031163" y="228600"/>
            <a:ext cx="792162" cy="533400"/>
          </a:xfrm>
          <a:prstGeom prst="rect">
            <a:avLst/>
          </a:prstGeom>
          <a:noFill/>
          <a:ln w="9525">
            <a:noFill/>
            <a:miter lim="800000"/>
            <a:headEnd/>
            <a:tailEnd/>
          </a:ln>
        </p:spPr>
      </p:pic>
      <p:sp>
        <p:nvSpPr>
          <p:cNvPr id="13" name="Title 1"/>
          <p:cNvSpPr>
            <a:spLocks noGrp="1"/>
          </p:cNvSpPr>
          <p:nvPr>
            <p:ph type="title"/>
          </p:nvPr>
        </p:nvSpPr>
        <p:spPr>
          <a:xfrm>
            <a:off x="304800" y="762000"/>
            <a:ext cx="8839200" cy="792163"/>
          </a:xfrm>
        </p:spPr>
        <p:txBody>
          <a:bodyPr/>
          <a:lstStyle/>
          <a:p>
            <a:pPr marL="342900" lvl="0" indent="-342900">
              <a:spcAft>
                <a:spcPts val="0"/>
              </a:spcAft>
              <a:tabLst>
                <a:tab pos="102870" algn="l"/>
              </a:tabLst>
            </a:pPr>
            <a:r>
              <a:rPr lang="en-US" sz="2400" dirty="0" smtClean="0">
                <a:solidFill>
                  <a:schemeClr val="tx1"/>
                </a:solidFill>
              </a:rPr>
              <a:t>Generic Concepts, Tools, Procedures and Structures Relevant to Building and Sustaining Knowledge Management Networks</a:t>
            </a:r>
          </a:p>
        </p:txBody>
      </p:sp>
      <p:sp>
        <p:nvSpPr>
          <p:cNvPr id="14" name="Content Placeholder 2"/>
          <p:cNvSpPr>
            <a:spLocks noGrp="1"/>
          </p:cNvSpPr>
          <p:nvPr>
            <p:ph idx="1"/>
          </p:nvPr>
        </p:nvSpPr>
        <p:spPr>
          <a:xfrm>
            <a:off x="152400" y="1676400"/>
            <a:ext cx="8991600" cy="762000"/>
          </a:xfrm>
        </p:spPr>
        <p:txBody>
          <a:bodyPr/>
          <a:lstStyle/>
          <a:p>
            <a:pPr marL="396875" lvl="1" indent="-396875">
              <a:buFont typeface="Wingdings" pitchFamily="2" charset="2"/>
              <a:buChar char="q"/>
            </a:pPr>
            <a:r>
              <a:rPr lang="en-US" b="1" dirty="0" smtClean="0">
                <a:solidFill>
                  <a:srgbClr val="0098C3"/>
                </a:solidFill>
              </a:rPr>
              <a:t>Information &amp; Knowledge Clusters … What are they? Value Added?</a:t>
            </a:r>
            <a:endParaRPr lang="fr-CH" b="1" dirty="0" smtClean="0">
              <a:solidFill>
                <a:srgbClr val="0098C3"/>
              </a:solidFill>
            </a:endParaRPr>
          </a:p>
          <a:p>
            <a:pPr marL="396875" indent="-396875">
              <a:buFont typeface="Calibri" pitchFamily="34" charset="0"/>
              <a:buAutoNum type="arabicPeriod"/>
            </a:pPr>
            <a:endParaRPr lang="fr-CH" b="1" dirty="0" smtClean="0">
              <a:solidFill>
                <a:srgbClr val="0098C3"/>
              </a:solidFill>
            </a:endParaRPr>
          </a:p>
        </p:txBody>
      </p:sp>
      <p:pic>
        <p:nvPicPr>
          <p:cNvPr id="91138" name="Picture 1"/>
          <p:cNvPicPr>
            <a:picLocks noChangeAspect="1" noChangeArrowheads="1"/>
          </p:cNvPicPr>
          <p:nvPr/>
        </p:nvPicPr>
        <p:blipFill>
          <a:blip r:embed="rId4" cstate="print"/>
          <a:srcRect l="8881" t="-1744" r="17104" b="-1674"/>
          <a:stretch>
            <a:fillRect/>
          </a:stretch>
        </p:blipFill>
        <p:spPr bwMode="auto">
          <a:xfrm>
            <a:off x="1143000" y="1941689"/>
            <a:ext cx="5608751" cy="49163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09600" y="1066800"/>
            <a:ext cx="7867650" cy="792163"/>
          </a:xfrm>
        </p:spPr>
        <p:txBody>
          <a:bodyPr/>
          <a:lstStyle/>
          <a:p>
            <a:r>
              <a:rPr lang="en-US" smtClean="0"/>
              <a:t>Management Structure</a:t>
            </a:r>
          </a:p>
        </p:txBody>
      </p:sp>
      <p:pic>
        <p:nvPicPr>
          <p:cNvPr id="20483" name="Picture 5"/>
          <p:cNvPicPr>
            <a:picLocks noChangeAspect="1" noChangeArrowheads="1"/>
          </p:cNvPicPr>
          <p:nvPr/>
        </p:nvPicPr>
        <p:blipFill>
          <a:blip r:embed="rId3" cstate="print"/>
          <a:srcRect/>
          <a:stretch>
            <a:fillRect/>
          </a:stretch>
        </p:blipFill>
        <p:spPr bwMode="auto">
          <a:xfrm>
            <a:off x="609600" y="2057400"/>
            <a:ext cx="7802563" cy="3962400"/>
          </a:xfrm>
          <a:prstGeom prst="rect">
            <a:avLst/>
          </a:prstGeom>
          <a:noFill/>
          <a:ln w="9525">
            <a:noFill/>
            <a:miter lim="800000"/>
            <a:headEnd/>
            <a:tailEnd/>
          </a:ln>
        </p:spPr>
      </p:pic>
      <p:pic>
        <p:nvPicPr>
          <p:cNvPr id="20484" name="Picture 3" descr="flg_eu"/>
          <p:cNvPicPr>
            <a:picLocks noChangeAspect="1" noChangeArrowheads="1"/>
          </p:cNvPicPr>
          <p:nvPr/>
        </p:nvPicPr>
        <p:blipFill>
          <a:blip r:embed="rId4" cstate="print"/>
          <a:srcRect/>
          <a:stretch>
            <a:fillRect/>
          </a:stretch>
        </p:blipFill>
        <p:spPr bwMode="auto">
          <a:xfrm>
            <a:off x="7885113" y="152400"/>
            <a:ext cx="938212" cy="631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a:xfrm>
            <a:off x="0" y="1066800"/>
            <a:ext cx="9144000" cy="762000"/>
          </a:xfrm>
        </p:spPr>
        <p:txBody>
          <a:bodyPr/>
          <a:lstStyle/>
          <a:p>
            <a:pPr lvl="0" algn="ctr"/>
            <a:r>
              <a:rPr lang="en-US" sz="2400" dirty="0" smtClean="0">
                <a:solidFill>
                  <a:schemeClr val="tx1"/>
                </a:solidFill>
              </a:rPr>
              <a:t>Proposed Conceptual Operational Framework for the Project </a:t>
            </a:r>
            <a:br>
              <a:rPr lang="en-US" sz="2400" dirty="0" smtClean="0">
                <a:solidFill>
                  <a:schemeClr val="tx1"/>
                </a:solidFill>
              </a:rPr>
            </a:br>
            <a:endParaRPr lang="en-GB" sz="2400" dirty="0" smtClean="0">
              <a:solidFill>
                <a:schemeClr val="tx1"/>
              </a:solidFill>
            </a:endParaRPr>
          </a:p>
        </p:txBody>
      </p:sp>
      <p:pic>
        <p:nvPicPr>
          <p:cNvPr id="8197" name="Picture 3" descr="flg_eu"/>
          <p:cNvPicPr>
            <a:picLocks noChangeAspect="1" noChangeArrowheads="1"/>
          </p:cNvPicPr>
          <p:nvPr/>
        </p:nvPicPr>
        <p:blipFill>
          <a:blip r:embed="rId3" cstate="print"/>
          <a:srcRect/>
          <a:stretch>
            <a:fillRect/>
          </a:stretch>
        </p:blipFill>
        <p:spPr bwMode="auto">
          <a:xfrm>
            <a:off x="8031163" y="228600"/>
            <a:ext cx="792162" cy="533400"/>
          </a:xfrm>
          <a:prstGeom prst="rect">
            <a:avLst/>
          </a:prstGeom>
          <a:noFill/>
          <a:ln w="9525">
            <a:noFill/>
            <a:miter lim="800000"/>
            <a:headEnd/>
            <a:tailEnd/>
          </a:ln>
        </p:spPr>
      </p:pic>
      <p:pic>
        <p:nvPicPr>
          <p:cNvPr id="104450" name="Picture 2" descr="http://informationr.net/ir/8-1/p141fig1.gif"/>
          <p:cNvPicPr>
            <a:picLocks noChangeAspect="1" noChangeArrowheads="1"/>
          </p:cNvPicPr>
          <p:nvPr/>
        </p:nvPicPr>
        <p:blipFill>
          <a:blip r:embed="rId4" cstate="print"/>
          <a:srcRect/>
          <a:stretch>
            <a:fillRect/>
          </a:stretch>
        </p:blipFill>
        <p:spPr bwMode="auto">
          <a:xfrm>
            <a:off x="0" y="1676400"/>
            <a:ext cx="8839200" cy="487680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a:xfrm>
            <a:off x="0" y="1066800"/>
            <a:ext cx="9144000" cy="762000"/>
          </a:xfrm>
        </p:spPr>
        <p:txBody>
          <a:bodyPr/>
          <a:lstStyle/>
          <a:p>
            <a:pPr lvl="0" algn="ctr"/>
            <a:r>
              <a:rPr lang="en-US" sz="2400" dirty="0" smtClean="0">
                <a:solidFill>
                  <a:schemeClr val="tx1"/>
                </a:solidFill>
              </a:rPr>
              <a:t>Group Work: Brainstorming on the requirements to build and sustain the proposed frameworks </a:t>
            </a:r>
            <a:br>
              <a:rPr lang="en-US" sz="2400" dirty="0" smtClean="0">
                <a:solidFill>
                  <a:schemeClr val="tx1"/>
                </a:solidFill>
              </a:rPr>
            </a:br>
            <a:endParaRPr lang="en-GB" sz="2400" dirty="0" smtClean="0">
              <a:solidFill>
                <a:schemeClr val="tx1"/>
              </a:solidFill>
            </a:endParaRPr>
          </a:p>
        </p:txBody>
      </p:sp>
      <p:pic>
        <p:nvPicPr>
          <p:cNvPr id="8197" name="Picture 3" descr="flg_eu"/>
          <p:cNvPicPr>
            <a:picLocks noChangeAspect="1" noChangeArrowheads="1"/>
          </p:cNvPicPr>
          <p:nvPr/>
        </p:nvPicPr>
        <p:blipFill>
          <a:blip r:embed="rId3" cstate="print"/>
          <a:srcRect/>
          <a:stretch>
            <a:fillRect/>
          </a:stretch>
        </p:blipFill>
        <p:spPr bwMode="auto">
          <a:xfrm>
            <a:off x="8031163" y="228600"/>
            <a:ext cx="792162"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a:xfrm>
            <a:off x="381000" y="1066800"/>
            <a:ext cx="6248400" cy="792163"/>
          </a:xfrm>
        </p:spPr>
        <p:txBody>
          <a:bodyPr/>
          <a:lstStyle/>
          <a:p>
            <a:r>
              <a:rPr lang="fr-CH" b="1" dirty="0" smtClean="0">
                <a:solidFill>
                  <a:schemeClr val="tx1"/>
                </a:solidFill>
              </a:rPr>
              <a:t>Agreement on Vision &amp; Mission</a:t>
            </a:r>
            <a:endParaRPr lang="en-GB" b="1" dirty="0" smtClean="0">
              <a:solidFill>
                <a:schemeClr val="tx1"/>
              </a:solidFill>
            </a:endParaRPr>
          </a:p>
        </p:txBody>
      </p:sp>
      <p:pic>
        <p:nvPicPr>
          <p:cNvPr id="8197" name="Picture 3" descr="flg_eu"/>
          <p:cNvPicPr>
            <a:picLocks noChangeAspect="1" noChangeArrowheads="1"/>
          </p:cNvPicPr>
          <p:nvPr/>
        </p:nvPicPr>
        <p:blipFill>
          <a:blip r:embed="rId3" cstate="print"/>
          <a:srcRect/>
          <a:stretch>
            <a:fillRect/>
          </a:stretch>
        </p:blipFill>
        <p:spPr bwMode="auto">
          <a:xfrm>
            <a:off x="8031163" y="228600"/>
            <a:ext cx="792162" cy="533400"/>
          </a:xfrm>
          <a:prstGeom prst="rect">
            <a:avLst/>
          </a:prstGeom>
          <a:noFill/>
          <a:ln w="9525">
            <a:noFill/>
            <a:miter lim="800000"/>
            <a:headEnd/>
            <a:tailEnd/>
          </a:ln>
        </p:spPr>
      </p:pic>
      <p:pic>
        <p:nvPicPr>
          <p:cNvPr id="6" name="Picture 2" descr="http://stusupport.ignou.ac.in/dec/newconvergence/img/VisionMissionValues.jpg"/>
          <p:cNvPicPr>
            <a:picLocks noChangeAspect="1" noChangeArrowheads="1"/>
          </p:cNvPicPr>
          <p:nvPr/>
        </p:nvPicPr>
        <p:blipFill>
          <a:blip r:embed="rId4" cstate="print"/>
          <a:srcRect/>
          <a:stretch>
            <a:fillRect/>
          </a:stretch>
        </p:blipFill>
        <p:spPr bwMode="auto">
          <a:xfrm>
            <a:off x="6095999" y="1752600"/>
            <a:ext cx="3048001" cy="4038600"/>
          </a:xfrm>
          <a:prstGeom prst="rect">
            <a:avLst/>
          </a:prstGeom>
          <a:noFill/>
        </p:spPr>
      </p:pic>
      <p:pic>
        <p:nvPicPr>
          <p:cNvPr id="57346" name="Picture 2" descr="http://www.cognitivedesignsolutions.com/images/StrategyPyramid.jpg"/>
          <p:cNvPicPr>
            <a:picLocks noChangeAspect="1" noChangeArrowheads="1"/>
          </p:cNvPicPr>
          <p:nvPr/>
        </p:nvPicPr>
        <p:blipFill>
          <a:blip r:embed="rId5" cstate="print"/>
          <a:srcRect/>
          <a:stretch>
            <a:fillRect/>
          </a:stretch>
        </p:blipFill>
        <p:spPr bwMode="auto">
          <a:xfrm>
            <a:off x="152400" y="1714684"/>
            <a:ext cx="5990751" cy="483851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a:xfrm>
            <a:off x="609600" y="762000"/>
            <a:ext cx="7867650" cy="838200"/>
          </a:xfrm>
        </p:spPr>
        <p:txBody>
          <a:bodyPr/>
          <a:lstStyle/>
          <a:p>
            <a:pPr algn="ctr"/>
            <a:r>
              <a:rPr lang="en-US" dirty="0" smtClean="0">
                <a:solidFill>
                  <a:schemeClr val="tx1"/>
                </a:solidFill>
              </a:rPr>
              <a:t>Who</a:t>
            </a:r>
            <a:r>
              <a:rPr lang="fr-CH" dirty="0" smtClean="0">
                <a:solidFill>
                  <a:schemeClr val="tx1"/>
                </a:solidFill>
              </a:rPr>
              <a:t> Are </a:t>
            </a:r>
            <a:r>
              <a:rPr lang="fr-CH" dirty="0" err="1" smtClean="0">
                <a:solidFill>
                  <a:schemeClr val="tx1"/>
                </a:solidFill>
              </a:rPr>
              <a:t>We</a:t>
            </a:r>
            <a:r>
              <a:rPr lang="fr-CH" dirty="0" smtClean="0">
                <a:solidFill>
                  <a:schemeClr val="tx1"/>
                </a:solidFill>
              </a:rPr>
              <a:t>?</a:t>
            </a:r>
            <a:br>
              <a:rPr lang="fr-CH" dirty="0" smtClean="0">
                <a:solidFill>
                  <a:schemeClr val="tx1"/>
                </a:solidFill>
              </a:rPr>
            </a:br>
            <a:r>
              <a:rPr lang="fr-CH" dirty="0" err="1" smtClean="0">
                <a:solidFill>
                  <a:schemeClr val="tx1"/>
                </a:solidFill>
              </a:rPr>
              <a:t>Why</a:t>
            </a:r>
            <a:r>
              <a:rPr lang="fr-CH" dirty="0" smtClean="0">
                <a:solidFill>
                  <a:schemeClr val="tx1"/>
                </a:solidFill>
              </a:rPr>
              <a:t> Are </a:t>
            </a:r>
            <a:r>
              <a:rPr lang="fr-CH" dirty="0" err="1" smtClean="0">
                <a:solidFill>
                  <a:schemeClr val="tx1"/>
                </a:solidFill>
              </a:rPr>
              <a:t>We</a:t>
            </a:r>
            <a:r>
              <a:rPr lang="fr-CH" dirty="0" smtClean="0">
                <a:solidFill>
                  <a:schemeClr val="tx1"/>
                </a:solidFill>
              </a:rPr>
              <a:t> </a:t>
            </a:r>
            <a:r>
              <a:rPr lang="fr-CH" dirty="0" err="1" smtClean="0">
                <a:solidFill>
                  <a:schemeClr val="tx1"/>
                </a:solidFill>
              </a:rPr>
              <a:t>Here</a:t>
            </a:r>
            <a:r>
              <a:rPr lang="fr-CH" dirty="0" smtClean="0">
                <a:solidFill>
                  <a:schemeClr val="tx1"/>
                </a:solidFill>
              </a:rPr>
              <a:t>?</a:t>
            </a:r>
            <a:endParaRPr lang="en-GB" dirty="0" smtClean="0">
              <a:solidFill>
                <a:schemeClr val="tx1"/>
              </a:solidFill>
            </a:endParaRPr>
          </a:p>
        </p:txBody>
      </p:sp>
      <p:pic>
        <p:nvPicPr>
          <p:cNvPr id="8197" name="Picture 3" descr="flg_eu"/>
          <p:cNvPicPr>
            <a:picLocks noChangeAspect="1" noChangeArrowheads="1"/>
          </p:cNvPicPr>
          <p:nvPr/>
        </p:nvPicPr>
        <p:blipFill>
          <a:blip r:embed="rId3" cstate="print"/>
          <a:srcRect/>
          <a:stretch>
            <a:fillRect/>
          </a:stretch>
        </p:blipFill>
        <p:spPr bwMode="auto">
          <a:xfrm>
            <a:off x="8031163" y="228600"/>
            <a:ext cx="792162" cy="533400"/>
          </a:xfrm>
          <a:prstGeom prst="rect">
            <a:avLst/>
          </a:prstGeom>
          <a:noFill/>
          <a:ln w="9525">
            <a:noFill/>
            <a:miter lim="800000"/>
            <a:headEnd/>
            <a:tailEnd/>
          </a:ln>
        </p:spPr>
      </p:pic>
      <p:pic>
        <p:nvPicPr>
          <p:cNvPr id="8" name="Picture 9" descr="C:\Users\MUTAZ\Pictures\Team1.jpg"/>
          <p:cNvPicPr>
            <a:picLocks noChangeAspect="1" noChangeArrowheads="1"/>
          </p:cNvPicPr>
          <p:nvPr/>
        </p:nvPicPr>
        <p:blipFill>
          <a:blip r:embed="rId4" cstate="print"/>
          <a:srcRect/>
          <a:stretch>
            <a:fillRect/>
          </a:stretch>
        </p:blipFill>
        <p:spPr bwMode="auto">
          <a:xfrm>
            <a:off x="0" y="4572000"/>
            <a:ext cx="4191000" cy="1752600"/>
          </a:xfrm>
          <a:prstGeom prst="rect">
            <a:avLst/>
          </a:prstGeom>
          <a:noFill/>
          <a:ln w="9525">
            <a:noFill/>
            <a:miter lim="800000"/>
            <a:headEnd/>
            <a:tailEnd/>
          </a:ln>
        </p:spPr>
      </p:pic>
      <p:sp>
        <p:nvSpPr>
          <p:cNvPr id="9" name="Rounded Rectangle 8"/>
          <p:cNvSpPr/>
          <p:nvPr/>
        </p:nvSpPr>
        <p:spPr>
          <a:xfrm>
            <a:off x="4343400" y="5715000"/>
            <a:ext cx="38862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smtClean="0">
                <a:solidFill>
                  <a:schemeClr val="tx1"/>
                </a:solidFill>
              </a:rPr>
              <a:t>C</a:t>
            </a:r>
            <a:r>
              <a:rPr lang="en-US" sz="2000" b="1" dirty="0" smtClean="0">
                <a:solidFill>
                  <a:srgbClr val="FF0000"/>
                </a:solidFill>
              </a:rPr>
              <a:t>O</a:t>
            </a:r>
            <a:r>
              <a:rPr lang="en-US" sz="2000" b="1" dirty="0" smtClean="0">
                <a:solidFill>
                  <a:srgbClr val="0070C0"/>
                </a:solidFill>
              </a:rPr>
              <a:t>A</a:t>
            </a:r>
            <a:r>
              <a:rPr lang="en-US" sz="2000" b="1" dirty="0" smtClean="0">
                <a:solidFill>
                  <a:schemeClr val="tx1"/>
                </a:solidFill>
              </a:rPr>
              <a:t>C</a:t>
            </a:r>
            <a:r>
              <a:rPr lang="en-US" sz="2000" b="1" dirty="0" smtClean="0">
                <a:solidFill>
                  <a:srgbClr val="FF0000"/>
                </a:solidFill>
              </a:rPr>
              <a:t>H</a:t>
            </a:r>
            <a:endParaRPr lang="ar-JO" sz="2000" b="1" dirty="0">
              <a:solidFill>
                <a:srgbClr val="FF0000"/>
              </a:solidFill>
            </a:endParaRPr>
          </a:p>
        </p:txBody>
      </p:sp>
      <p:pic>
        <p:nvPicPr>
          <p:cNvPr id="10" name="Picture 4" descr="http://www.powerful-sample-resume-formats.com/image-files/job-interview-question.jpg"/>
          <p:cNvPicPr>
            <a:picLocks noChangeAspect="1" noChangeArrowheads="1"/>
          </p:cNvPicPr>
          <p:nvPr/>
        </p:nvPicPr>
        <p:blipFill>
          <a:blip r:embed="rId5" cstate="print"/>
          <a:srcRect/>
          <a:stretch>
            <a:fillRect/>
          </a:stretch>
        </p:blipFill>
        <p:spPr bwMode="auto">
          <a:xfrm>
            <a:off x="3124200" y="1676400"/>
            <a:ext cx="2438400" cy="2438400"/>
          </a:xfrm>
          <a:prstGeom prst="rect">
            <a:avLst/>
          </a:prstGeom>
          <a:noFill/>
        </p:spPr>
      </p:pic>
      <p:sp>
        <p:nvSpPr>
          <p:cNvPr id="11" name="Rounded Rectangle 10"/>
          <p:cNvSpPr/>
          <p:nvPr/>
        </p:nvSpPr>
        <p:spPr>
          <a:xfrm>
            <a:off x="4343400" y="4648200"/>
            <a:ext cx="38862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smtClean="0">
                <a:solidFill>
                  <a:schemeClr val="tx1"/>
                </a:solidFill>
              </a:rPr>
              <a:t>Characteristics of Teams?</a:t>
            </a:r>
            <a:endParaRPr lang="ar-JO" sz="2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linds(horizontal)">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linds(horizont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9"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a:xfrm>
            <a:off x="0" y="1066800"/>
            <a:ext cx="9144000" cy="1143000"/>
          </a:xfrm>
        </p:spPr>
        <p:txBody>
          <a:bodyPr/>
          <a:lstStyle/>
          <a:p>
            <a:pPr lvl="0" algn="ctr"/>
            <a:r>
              <a:rPr lang="en-US" sz="2400" dirty="0" smtClean="0">
                <a:solidFill>
                  <a:schemeClr val="tx1"/>
                </a:solidFill>
              </a:rPr>
              <a:t>Understanding collective and individual institutional environments as a basis for integration and cooperation (Challenges &amp; Opportunities)</a:t>
            </a:r>
            <a:br>
              <a:rPr lang="en-US" sz="2400" dirty="0" smtClean="0">
                <a:solidFill>
                  <a:schemeClr val="tx1"/>
                </a:solidFill>
              </a:rPr>
            </a:br>
            <a:endParaRPr lang="en-GB" sz="2400" dirty="0" smtClean="0">
              <a:solidFill>
                <a:schemeClr val="tx1"/>
              </a:solidFill>
            </a:endParaRPr>
          </a:p>
        </p:txBody>
      </p:sp>
      <p:pic>
        <p:nvPicPr>
          <p:cNvPr id="8197" name="Picture 3" descr="flg_eu"/>
          <p:cNvPicPr>
            <a:picLocks noChangeAspect="1" noChangeArrowheads="1"/>
          </p:cNvPicPr>
          <p:nvPr/>
        </p:nvPicPr>
        <p:blipFill>
          <a:blip r:embed="rId3" cstate="print"/>
          <a:srcRect/>
          <a:stretch>
            <a:fillRect/>
          </a:stretch>
        </p:blipFill>
        <p:spPr bwMode="auto">
          <a:xfrm>
            <a:off x="8031163" y="228600"/>
            <a:ext cx="792162" cy="533400"/>
          </a:xfrm>
          <a:prstGeom prst="rect">
            <a:avLst/>
          </a:prstGeom>
          <a:noFill/>
          <a:ln w="9525">
            <a:noFill/>
            <a:miter lim="800000"/>
            <a:headEnd/>
            <a:tailEnd/>
          </a:ln>
        </p:spPr>
      </p:pic>
      <p:pic>
        <p:nvPicPr>
          <p:cNvPr id="93186" name="Picture 2" descr="http://www.emsb.qc.ca/recit/wq/images/pmi_table.gif"/>
          <p:cNvPicPr>
            <a:picLocks noChangeAspect="1" noChangeArrowheads="1"/>
          </p:cNvPicPr>
          <p:nvPr/>
        </p:nvPicPr>
        <p:blipFill>
          <a:blip r:embed="rId4" cstate="print"/>
          <a:srcRect/>
          <a:stretch>
            <a:fillRect/>
          </a:stretch>
        </p:blipFill>
        <p:spPr bwMode="auto">
          <a:xfrm>
            <a:off x="228600" y="2286000"/>
            <a:ext cx="4724400" cy="4114800"/>
          </a:xfrm>
          <a:prstGeom prst="rect">
            <a:avLst/>
          </a:prstGeom>
          <a:noFill/>
        </p:spPr>
      </p:pic>
      <p:pic>
        <p:nvPicPr>
          <p:cNvPr id="93188" name="Picture 4" descr="http://t1.gstatic.com/images?q=tbn:ANd9GcRkJvoXfu_fSZ_LH0yO2sqpGSr2GZZOVqlTDEWfJVByH1NQQ79tZvFc8RVQ"/>
          <p:cNvPicPr>
            <a:picLocks noChangeAspect="1" noChangeArrowheads="1"/>
          </p:cNvPicPr>
          <p:nvPr/>
        </p:nvPicPr>
        <p:blipFill>
          <a:blip r:embed="rId5" cstate="print"/>
          <a:srcRect/>
          <a:stretch>
            <a:fillRect/>
          </a:stretch>
        </p:blipFill>
        <p:spPr bwMode="auto">
          <a:xfrm>
            <a:off x="5181600" y="2133600"/>
            <a:ext cx="3581400" cy="4191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3186"/>
                                        </p:tgtEl>
                                        <p:attrNameLst>
                                          <p:attrName>style.visibility</p:attrName>
                                        </p:attrNameLst>
                                      </p:cBhvr>
                                      <p:to>
                                        <p:strVal val="visible"/>
                                      </p:to>
                                    </p:set>
                                    <p:animEffect transition="in" filter="blinds(horizontal)">
                                      <p:cBhvr>
                                        <p:cTn id="7" dur="500"/>
                                        <p:tgtEl>
                                          <p:spTgt spid="9318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3188"/>
                                        </p:tgtEl>
                                        <p:attrNameLst>
                                          <p:attrName>style.visibility</p:attrName>
                                        </p:attrNameLst>
                                      </p:cBhvr>
                                      <p:to>
                                        <p:strVal val="visible"/>
                                      </p:to>
                                    </p:set>
                                    <p:animEffect transition="in" filter="blinds(horizontal)">
                                      <p:cBhvr>
                                        <p:cTn id="12" dur="500"/>
                                        <p:tgtEl>
                                          <p:spTgt spid="93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a:xfrm>
            <a:off x="609600" y="1066800"/>
            <a:ext cx="7867650" cy="792163"/>
          </a:xfrm>
          <a:noFill/>
          <a:ln w="9525">
            <a:noFill/>
            <a:miter lim="800000"/>
            <a:headEnd/>
            <a:tailEnd/>
          </a:ln>
        </p:spPr>
        <p:txBody>
          <a:bodyPr vert="horz" wrap="square" lIns="0" tIns="0" rIns="0" bIns="0" numCol="1" anchor="t" anchorCtr="0" compatLnSpc="1">
            <a:prstTxWarp prst="textNoShape">
              <a:avLst/>
            </a:prstTxWarp>
          </a:bodyPr>
          <a:lstStyle/>
          <a:p>
            <a:r>
              <a:rPr lang="en-US" dirty="0" smtClean="0">
                <a:solidFill>
                  <a:schemeClr val="tx1"/>
                </a:solidFill>
              </a:rPr>
              <a:t>Clustering Ideas Under Key Headlines</a:t>
            </a:r>
            <a:br>
              <a:rPr lang="en-US" dirty="0" smtClean="0">
                <a:solidFill>
                  <a:schemeClr val="tx1"/>
                </a:solidFill>
              </a:rPr>
            </a:br>
            <a:endParaRPr lang="en-GB" dirty="0" smtClean="0">
              <a:solidFill>
                <a:schemeClr val="tx1"/>
              </a:solidFill>
            </a:endParaRPr>
          </a:p>
        </p:txBody>
      </p:sp>
      <p:pic>
        <p:nvPicPr>
          <p:cNvPr id="8197" name="Picture 3" descr="flg_eu"/>
          <p:cNvPicPr>
            <a:picLocks noChangeAspect="1" noChangeArrowheads="1"/>
          </p:cNvPicPr>
          <p:nvPr/>
        </p:nvPicPr>
        <p:blipFill>
          <a:blip r:embed="rId3" cstate="print"/>
          <a:srcRect/>
          <a:stretch>
            <a:fillRect/>
          </a:stretch>
        </p:blipFill>
        <p:spPr bwMode="auto">
          <a:xfrm>
            <a:off x="8031163" y="228600"/>
            <a:ext cx="792162" cy="533400"/>
          </a:xfrm>
          <a:prstGeom prst="rect">
            <a:avLst/>
          </a:prstGeom>
          <a:noFill/>
          <a:ln w="9525">
            <a:noFill/>
            <a:miter lim="800000"/>
            <a:headEnd/>
            <a:tailEnd/>
          </a:ln>
        </p:spPr>
      </p:pic>
      <p:sp>
        <p:nvSpPr>
          <p:cNvPr id="7" name="Text Box 20"/>
          <p:cNvSpPr txBox="1">
            <a:spLocks noChangeArrowheads="1"/>
          </p:cNvSpPr>
          <p:nvPr/>
        </p:nvSpPr>
        <p:spPr bwMode="auto">
          <a:xfrm>
            <a:off x="381000" y="2057400"/>
            <a:ext cx="1295400" cy="365125"/>
          </a:xfrm>
          <a:prstGeom prst="rect">
            <a:avLst/>
          </a:prstGeom>
          <a:noFill/>
          <a:ln w="28575">
            <a:solidFill>
              <a:schemeClr val="tx1"/>
            </a:solidFill>
            <a:miter lim="800000"/>
            <a:headEnd/>
            <a:tailEnd/>
          </a:ln>
        </p:spPr>
        <p:txBody>
          <a:bodyPr>
            <a:spAutoFit/>
          </a:bodyPr>
          <a:lstStyle/>
          <a:p>
            <a:pPr>
              <a:spcBef>
                <a:spcPct val="50000"/>
              </a:spcBef>
            </a:pPr>
            <a:r>
              <a:rPr lang="en-US" sz="1600" b="1">
                <a:solidFill>
                  <a:srgbClr val="FF0000"/>
                </a:solidFill>
              </a:rPr>
              <a:t>M</a:t>
            </a:r>
            <a:r>
              <a:rPr lang="en-US" sz="1600" b="1"/>
              <a:t>anagerial</a:t>
            </a:r>
          </a:p>
        </p:txBody>
      </p:sp>
      <p:sp>
        <p:nvSpPr>
          <p:cNvPr id="8" name="Text Box 24"/>
          <p:cNvSpPr txBox="1">
            <a:spLocks noChangeArrowheads="1"/>
          </p:cNvSpPr>
          <p:nvPr/>
        </p:nvSpPr>
        <p:spPr bwMode="auto">
          <a:xfrm>
            <a:off x="381000" y="2590800"/>
            <a:ext cx="1219200" cy="365125"/>
          </a:xfrm>
          <a:prstGeom prst="rect">
            <a:avLst/>
          </a:prstGeom>
          <a:noFill/>
          <a:ln w="28575">
            <a:solidFill>
              <a:schemeClr val="tx1"/>
            </a:solidFill>
            <a:miter lim="800000"/>
            <a:headEnd/>
            <a:tailEnd/>
          </a:ln>
        </p:spPr>
        <p:txBody>
          <a:bodyPr>
            <a:spAutoFit/>
          </a:bodyPr>
          <a:lstStyle/>
          <a:p>
            <a:pPr>
              <a:spcBef>
                <a:spcPct val="50000"/>
              </a:spcBef>
            </a:pPr>
            <a:r>
              <a:rPr lang="en-US" sz="1600" b="1" dirty="0">
                <a:solidFill>
                  <a:srgbClr val="FF0000"/>
                </a:solidFill>
              </a:rPr>
              <a:t>M</a:t>
            </a:r>
            <a:r>
              <a:rPr lang="en-US" sz="1600" b="1" dirty="0"/>
              <a:t>andates</a:t>
            </a:r>
          </a:p>
        </p:txBody>
      </p:sp>
      <p:sp>
        <p:nvSpPr>
          <p:cNvPr id="9" name="Text Box 26"/>
          <p:cNvSpPr txBox="1">
            <a:spLocks noChangeArrowheads="1"/>
          </p:cNvSpPr>
          <p:nvPr/>
        </p:nvSpPr>
        <p:spPr bwMode="auto">
          <a:xfrm>
            <a:off x="381000" y="3200400"/>
            <a:ext cx="1219200" cy="609600"/>
          </a:xfrm>
          <a:prstGeom prst="rect">
            <a:avLst/>
          </a:prstGeom>
          <a:noFill/>
          <a:ln w="28575">
            <a:solidFill>
              <a:schemeClr val="tx1"/>
            </a:solidFill>
            <a:miter lim="800000"/>
            <a:headEnd/>
            <a:tailEnd/>
          </a:ln>
        </p:spPr>
        <p:txBody>
          <a:bodyPr>
            <a:spAutoFit/>
          </a:bodyPr>
          <a:lstStyle/>
          <a:p>
            <a:pPr>
              <a:spcBef>
                <a:spcPct val="50000"/>
              </a:spcBef>
            </a:pPr>
            <a:r>
              <a:rPr lang="en-US" sz="1600" b="1">
                <a:solidFill>
                  <a:srgbClr val="FF0000"/>
                </a:solidFill>
              </a:rPr>
              <a:t>M</a:t>
            </a:r>
            <a:r>
              <a:rPr lang="en-US" sz="1600" b="1"/>
              <a:t>oney/ </a:t>
            </a:r>
            <a:r>
              <a:rPr lang="en-US" sz="1600" b="1">
                <a:solidFill>
                  <a:srgbClr val="FF0000"/>
                </a:solidFill>
              </a:rPr>
              <a:t>M</a:t>
            </a:r>
            <a:r>
              <a:rPr lang="en-US" sz="1600" b="1"/>
              <a:t>aterial</a:t>
            </a:r>
          </a:p>
        </p:txBody>
      </p:sp>
      <p:sp>
        <p:nvSpPr>
          <p:cNvPr id="10" name="Text Box 22"/>
          <p:cNvSpPr txBox="1">
            <a:spLocks noChangeArrowheads="1"/>
          </p:cNvSpPr>
          <p:nvPr/>
        </p:nvSpPr>
        <p:spPr bwMode="auto">
          <a:xfrm>
            <a:off x="457200" y="4038600"/>
            <a:ext cx="1066800" cy="365125"/>
          </a:xfrm>
          <a:prstGeom prst="rect">
            <a:avLst/>
          </a:prstGeom>
          <a:noFill/>
          <a:ln w="28575">
            <a:solidFill>
              <a:schemeClr val="tx1"/>
            </a:solidFill>
            <a:miter lim="800000"/>
            <a:headEnd/>
            <a:tailEnd/>
          </a:ln>
        </p:spPr>
        <p:txBody>
          <a:bodyPr>
            <a:spAutoFit/>
          </a:bodyPr>
          <a:lstStyle/>
          <a:p>
            <a:pPr>
              <a:spcBef>
                <a:spcPct val="50000"/>
              </a:spcBef>
            </a:pPr>
            <a:r>
              <a:rPr lang="en-US" sz="1600" b="1">
                <a:solidFill>
                  <a:srgbClr val="FF0000"/>
                </a:solidFill>
              </a:rPr>
              <a:t>M</a:t>
            </a:r>
            <a:r>
              <a:rPr lang="en-US" sz="1600" b="1"/>
              <a:t>entor</a:t>
            </a:r>
          </a:p>
        </p:txBody>
      </p:sp>
      <p:sp>
        <p:nvSpPr>
          <p:cNvPr id="11" name="AutoShape 35"/>
          <p:cNvSpPr>
            <a:spLocks noChangeArrowheads="1"/>
          </p:cNvSpPr>
          <p:nvPr/>
        </p:nvSpPr>
        <p:spPr bwMode="auto">
          <a:xfrm rot="5400000">
            <a:off x="426243" y="4602957"/>
            <a:ext cx="976313" cy="914400"/>
          </a:xfrm>
          <a:custGeom>
            <a:avLst/>
            <a:gdLst>
              <a:gd name="T0" fmla="*/ 33096784 w 21600"/>
              <a:gd name="T1" fmla="*/ 0 h 21600"/>
              <a:gd name="T2" fmla="*/ 0 w 21600"/>
              <a:gd name="T3" fmla="*/ 19354798 h 21600"/>
              <a:gd name="T4" fmla="*/ 33096784 w 21600"/>
              <a:gd name="T5" fmla="*/ 38709597 h 21600"/>
              <a:gd name="T6" fmla="*/ 44129027 w 21600"/>
              <a:gd name="T7" fmla="*/ 1935479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FF0000"/>
            </a:solidFill>
            <a:miter lim="800000"/>
            <a:headEnd/>
            <a:tailEnd/>
          </a:ln>
        </p:spPr>
        <p:txBody>
          <a:bodyPr wrap="none" anchor="ctr"/>
          <a:lstStyle/>
          <a:p>
            <a:endParaRPr lang="ar-JO"/>
          </a:p>
        </p:txBody>
      </p:sp>
      <p:sp>
        <p:nvSpPr>
          <p:cNvPr id="12" name="Text Box 36"/>
          <p:cNvSpPr txBox="1">
            <a:spLocks noChangeArrowheads="1"/>
          </p:cNvSpPr>
          <p:nvPr/>
        </p:nvSpPr>
        <p:spPr bwMode="auto">
          <a:xfrm>
            <a:off x="228600" y="5791200"/>
            <a:ext cx="1676400" cy="609600"/>
          </a:xfrm>
          <a:prstGeom prst="rect">
            <a:avLst/>
          </a:prstGeom>
          <a:noFill/>
          <a:ln w="28575">
            <a:solidFill>
              <a:schemeClr val="tx1"/>
            </a:solidFill>
            <a:miter lim="800000"/>
            <a:headEnd/>
            <a:tailEnd/>
          </a:ln>
        </p:spPr>
        <p:txBody>
          <a:bodyPr>
            <a:spAutoFit/>
          </a:bodyPr>
          <a:lstStyle/>
          <a:p>
            <a:pPr>
              <a:spcBef>
                <a:spcPct val="50000"/>
              </a:spcBef>
            </a:pPr>
            <a:r>
              <a:rPr lang="en-US" sz="1600" b="1">
                <a:solidFill>
                  <a:schemeClr val="tx2"/>
                </a:solidFill>
              </a:rPr>
              <a:t>Efficiency &amp; Effectiveness</a:t>
            </a:r>
            <a:endParaRPr lang="en-US" sz="1600" b="1"/>
          </a:p>
        </p:txBody>
      </p:sp>
      <p:sp>
        <p:nvSpPr>
          <p:cNvPr id="13" name="Text Box 21"/>
          <p:cNvSpPr txBox="1">
            <a:spLocks noChangeArrowheads="1"/>
          </p:cNvSpPr>
          <p:nvPr/>
        </p:nvSpPr>
        <p:spPr bwMode="auto">
          <a:xfrm>
            <a:off x="1828800" y="2057400"/>
            <a:ext cx="2133600" cy="365125"/>
          </a:xfrm>
          <a:prstGeom prst="rect">
            <a:avLst/>
          </a:prstGeom>
          <a:noFill/>
          <a:ln w="28575">
            <a:solidFill>
              <a:schemeClr val="tx1"/>
            </a:solidFill>
            <a:miter lim="800000"/>
            <a:headEnd/>
            <a:tailEnd/>
          </a:ln>
        </p:spPr>
        <p:txBody>
          <a:bodyPr>
            <a:spAutoFit/>
          </a:bodyPr>
          <a:lstStyle/>
          <a:p>
            <a:pPr>
              <a:spcBef>
                <a:spcPct val="50000"/>
              </a:spcBef>
            </a:pPr>
            <a:r>
              <a:rPr lang="en-US" sz="1600" b="1" dirty="0" err="1">
                <a:solidFill>
                  <a:schemeClr val="tx2"/>
                </a:solidFill>
              </a:rPr>
              <a:t>Hu</a:t>
            </a:r>
            <a:r>
              <a:rPr lang="en-US" sz="1600" b="1" dirty="0" err="1">
                <a:solidFill>
                  <a:srgbClr val="FF0000"/>
                </a:solidFill>
              </a:rPr>
              <a:t>M</a:t>
            </a:r>
            <a:r>
              <a:rPr lang="en-US" sz="1600" b="1" dirty="0" err="1"/>
              <a:t>an</a:t>
            </a:r>
            <a:r>
              <a:rPr lang="en-US" sz="1600" b="1" dirty="0"/>
              <a:t> Resources</a:t>
            </a:r>
          </a:p>
        </p:txBody>
      </p:sp>
      <p:sp>
        <p:nvSpPr>
          <p:cNvPr id="14" name="Text Box 23"/>
          <p:cNvSpPr txBox="1">
            <a:spLocks noChangeArrowheads="1"/>
          </p:cNvSpPr>
          <p:nvPr/>
        </p:nvSpPr>
        <p:spPr bwMode="auto">
          <a:xfrm>
            <a:off x="1828800" y="2590800"/>
            <a:ext cx="1066800" cy="365125"/>
          </a:xfrm>
          <a:prstGeom prst="rect">
            <a:avLst/>
          </a:prstGeom>
          <a:noFill/>
          <a:ln w="28575">
            <a:solidFill>
              <a:schemeClr val="tx1"/>
            </a:solidFill>
            <a:miter lim="800000"/>
            <a:headEnd/>
            <a:tailEnd/>
          </a:ln>
        </p:spPr>
        <p:txBody>
          <a:bodyPr>
            <a:spAutoFit/>
          </a:bodyPr>
          <a:lstStyle/>
          <a:p>
            <a:pPr>
              <a:spcBef>
                <a:spcPct val="50000"/>
              </a:spcBef>
            </a:pPr>
            <a:r>
              <a:rPr lang="en-US" sz="1600" b="1">
                <a:solidFill>
                  <a:srgbClr val="FF0000"/>
                </a:solidFill>
              </a:rPr>
              <a:t>M</a:t>
            </a:r>
            <a:r>
              <a:rPr lang="en-US" sz="1600" b="1"/>
              <a:t>ental</a:t>
            </a:r>
          </a:p>
        </p:txBody>
      </p:sp>
      <p:sp>
        <p:nvSpPr>
          <p:cNvPr id="15" name="AutoShape 34"/>
          <p:cNvSpPr>
            <a:spLocks noChangeArrowheads="1"/>
          </p:cNvSpPr>
          <p:nvPr/>
        </p:nvSpPr>
        <p:spPr bwMode="auto">
          <a:xfrm rot="5400000">
            <a:off x="2293143" y="3421857"/>
            <a:ext cx="976313" cy="228600"/>
          </a:xfrm>
          <a:custGeom>
            <a:avLst/>
            <a:gdLst>
              <a:gd name="T0" fmla="*/ 33096784 w 21600"/>
              <a:gd name="T1" fmla="*/ 0 h 21600"/>
              <a:gd name="T2" fmla="*/ 0 w 21600"/>
              <a:gd name="T3" fmla="*/ 1209675 h 21600"/>
              <a:gd name="T4" fmla="*/ 33096784 w 21600"/>
              <a:gd name="T5" fmla="*/ 2419350 h 21600"/>
              <a:gd name="T6" fmla="*/ 44129027 w 21600"/>
              <a:gd name="T7" fmla="*/ 120967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FF0000"/>
            </a:solidFill>
            <a:miter lim="800000"/>
            <a:headEnd/>
            <a:tailEnd/>
          </a:ln>
        </p:spPr>
        <p:txBody>
          <a:bodyPr wrap="none" anchor="ctr"/>
          <a:lstStyle/>
          <a:p>
            <a:endParaRPr lang="ar-JO"/>
          </a:p>
        </p:txBody>
      </p:sp>
      <p:sp>
        <p:nvSpPr>
          <p:cNvPr id="16" name="Text Box 37"/>
          <p:cNvSpPr txBox="1">
            <a:spLocks noChangeArrowheads="1"/>
          </p:cNvSpPr>
          <p:nvPr/>
        </p:nvSpPr>
        <p:spPr bwMode="auto">
          <a:xfrm>
            <a:off x="1905000" y="4114800"/>
            <a:ext cx="1447800" cy="609600"/>
          </a:xfrm>
          <a:prstGeom prst="rect">
            <a:avLst/>
          </a:prstGeom>
          <a:noFill/>
          <a:ln w="28575">
            <a:solidFill>
              <a:schemeClr val="tx1"/>
            </a:solidFill>
            <a:miter lim="800000"/>
            <a:headEnd/>
            <a:tailEnd/>
          </a:ln>
        </p:spPr>
        <p:txBody>
          <a:bodyPr>
            <a:spAutoFit/>
          </a:bodyPr>
          <a:lstStyle/>
          <a:p>
            <a:pPr>
              <a:spcBef>
                <a:spcPct val="50000"/>
              </a:spcBef>
            </a:pPr>
            <a:r>
              <a:rPr lang="en-US" sz="1600" b="1">
                <a:solidFill>
                  <a:schemeClr val="tx2"/>
                </a:solidFill>
              </a:rPr>
              <a:t>Attitudes &amp; Behaviour</a:t>
            </a:r>
            <a:endParaRPr lang="en-US" sz="1600" b="1"/>
          </a:p>
        </p:txBody>
      </p:sp>
      <p:sp>
        <p:nvSpPr>
          <p:cNvPr id="17" name="Text Box 27"/>
          <p:cNvSpPr txBox="1">
            <a:spLocks noChangeArrowheads="1"/>
          </p:cNvSpPr>
          <p:nvPr/>
        </p:nvSpPr>
        <p:spPr bwMode="auto">
          <a:xfrm>
            <a:off x="4267200" y="2057400"/>
            <a:ext cx="3124200" cy="365125"/>
          </a:xfrm>
          <a:prstGeom prst="rect">
            <a:avLst/>
          </a:prstGeom>
          <a:noFill/>
          <a:ln w="28575">
            <a:solidFill>
              <a:schemeClr val="tx1"/>
            </a:solidFill>
            <a:miter lim="800000"/>
            <a:headEnd/>
            <a:tailEnd/>
          </a:ln>
        </p:spPr>
        <p:txBody>
          <a:bodyPr>
            <a:spAutoFit/>
          </a:bodyPr>
          <a:lstStyle/>
          <a:p>
            <a:pPr>
              <a:spcBef>
                <a:spcPct val="50000"/>
              </a:spcBef>
            </a:pPr>
            <a:r>
              <a:rPr lang="en-US" sz="1600" b="1" dirty="0">
                <a:solidFill>
                  <a:srgbClr val="FF0000"/>
                </a:solidFill>
              </a:rPr>
              <a:t>M</a:t>
            </a:r>
            <a:r>
              <a:rPr lang="en-US" sz="1600" b="1" dirty="0"/>
              <a:t>onitoring &amp; Evaluation</a:t>
            </a:r>
          </a:p>
        </p:txBody>
      </p:sp>
      <p:sp>
        <p:nvSpPr>
          <p:cNvPr id="18" name="Text Box 30"/>
          <p:cNvSpPr txBox="1">
            <a:spLocks noChangeArrowheads="1"/>
          </p:cNvSpPr>
          <p:nvPr/>
        </p:nvSpPr>
        <p:spPr bwMode="auto">
          <a:xfrm>
            <a:off x="5181600" y="3505200"/>
            <a:ext cx="2133600" cy="365125"/>
          </a:xfrm>
          <a:prstGeom prst="rect">
            <a:avLst/>
          </a:prstGeom>
          <a:noFill/>
          <a:ln w="28575">
            <a:solidFill>
              <a:schemeClr val="tx1"/>
            </a:solidFill>
            <a:miter lim="800000"/>
            <a:headEnd/>
            <a:tailEnd/>
          </a:ln>
        </p:spPr>
        <p:txBody>
          <a:bodyPr>
            <a:spAutoFit/>
          </a:bodyPr>
          <a:lstStyle/>
          <a:p>
            <a:pPr>
              <a:spcBef>
                <a:spcPct val="50000"/>
              </a:spcBef>
            </a:pPr>
            <a:r>
              <a:rPr lang="en-US" sz="1600" b="1">
                <a:solidFill>
                  <a:schemeClr val="tx2"/>
                </a:solidFill>
              </a:rPr>
              <a:t>Knowledge Mgmt.</a:t>
            </a:r>
            <a:endParaRPr lang="en-US" sz="1600" b="1"/>
          </a:p>
        </p:txBody>
      </p:sp>
      <p:sp>
        <p:nvSpPr>
          <p:cNvPr id="19" name="AutoShape 29"/>
          <p:cNvSpPr>
            <a:spLocks noChangeArrowheads="1"/>
          </p:cNvSpPr>
          <p:nvPr/>
        </p:nvSpPr>
        <p:spPr bwMode="auto">
          <a:xfrm rot="5400000">
            <a:off x="4783931" y="2683669"/>
            <a:ext cx="976313" cy="485775"/>
          </a:xfrm>
          <a:custGeom>
            <a:avLst/>
            <a:gdLst>
              <a:gd name="T0" fmla="*/ 33096784 w 21600"/>
              <a:gd name="T1" fmla="*/ 0 h 21600"/>
              <a:gd name="T2" fmla="*/ 0 w 21600"/>
              <a:gd name="T3" fmla="*/ 5462449 h 21600"/>
              <a:gd name="T4" fmla="*/ 33096784 w 21600"/>
              <a:gd name="T5" fmla="*/ 10924876 h 21600"/>
              <a:gd name="T6" fmla="*/ 44129027 w 21600"/>
              <a:gd name="T7" fmla="*/ 546244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FF0000"/>
            </a:solidFill>
            <a:miter lim="800000"/>
            <a:headEnd/>
            <a:tailEnd/>
          </a:ln>
        </p:spPr>
        <p:txBody>
          <a:bodyPr wrap="none" anchor="ctr"/>
          <a:lstStyle/>
          <a:p>
            <a:endParaRPr lang="ar-JO"/>
          </a:p>
        </p:txBody>
      </p:sp>
      <p:sp>
        <p:nvSpPr>
          <p:cNvPr id="20" name="Text Box 32"/>
          <p:cNvSpPr txBox="1">
            <a:spLocks noChangeArrowheads="1"/>
          </p:cNvSpPr>
          <p:nvPr/>
        </p:nvSpPr>
        <p:spPr bwMode="auto">
          <a:xfrm>
            <a:off x="5181600" y="4038600"/>
            <a:ext cx="2133600" cy="365125"/>
          </a:xfrm>
          <a:prstGeom prst="rect">
            <a:avLst/>
          </a:prstGeom>
          <a:noFill/>
          <a:ln w="28575">
            <a:solidFill>
              <a:schemeClr val="tx1"/>
            </a:solidFill>
            <a:miter lim="800000"/>
            <a:headEnd/>
            <a:tailEnd/>
          </a:ln>
        </p:spPr>
        <p:txBody>
          <a:bodyPr>
            <a:spAutoFit/>
          </a:bodyPr>
          <a:lstStyle/>
          <a:p>
            <a:pPr>
              <a:spcBef>
                <a:spcPct val="50000"/>
              </a:spcBef>
            </a:pPr>
            <a:r>
              <a:rPr lang="en-US" sz="1600" b="1">
                <a:solidFill>
                  <a:schemeClr val="tx2"/>
                </a:solidFill>
              </a:rPr>
              <a:t>Good Governance</a:t>
            </a:r>
            <a:endParaRPr lang="en-US" sz="16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197" name="Picture 3" descr="flg_eu"/>
          <p:cNvPicPr>
            <a:picLocks noChangeAspect="1" noChangeArrowheads="1"/>
          </p:cNvPicPr>
          <p:nvPr/>
        </p:nvPicPr>
        <p:blipFill>
          <a:blip r:embed="rId3" cstate="print"/>
          <a:srcRect/>
          <a:stretch>
            <a:fillRect/>
          </a:stretch>
        </p:blipFill>
        <p:spPr bwMode="auto">
          <a:xfrm>
            <a:off x="8031163" y="228600"/>
            <a:ext cx="792162" cy="533400"/>
          </a:xfrm>
          <a:prstGeom prst="rect">
            <a:avLst/>
          </a:prstGeom>
          <a:noFill/>
          <a:ln w="9525">
            <a:noFill/>
            <a:miter lim="800000"/>
            <a:headEnd/>
            <a:tailEnd/>
          </a:ln>
        </p:spPr>
      </p:pic>
      <p:sp>
        <p:nvSpPr>
          <p:cNvPr id="13" name="Title 1"/>
          <p:cNvSpPr>
            <a:spLocks noGrp="1"/>
          </p:cNvSpPr>
          <p:nvPr>
            <p:ph type="title"/>
          </p:nvPr>
        </p:nvSpPr>
        <p:spPr>
          <a:xfrm>
            <a:off x="304800" y="762000"/>
            <a:ext cx="8839200" cy="792163"/>
          </a:xfrm>
        </p:spPr>
        <p:txBody>
          <a:bodyPr/>
          <a:lstStyle/>
          <a:p>
            <a:pPr marL="342900" lvl="0" indent="-342900">
              <a:spcAft>
                <a:spcPts val="0"/>
              </a:spcAft>
              <a:tabLst>
                <a:tab pos="102870" algn="l"/>
              </a:tabLst>
            </a:pPr>
            <a:r>
              <a:rPr lang="en-US" sz="2400" dirty="0" smtClean="0">
                <a:solidFill>
                  <a:schemeClr val="tx1"/>
                </a:solidFill>
              </a:rPr>
              <a:t>Generic Concepts, Tools, Procedures and Structures Relevant to Building and Sustaining Knowledge Management Networks</a:t>
            </a:r>
          </a:p>
        </p:txBody>
      </p:sp>
      <p:sp>
        <p:nvSpPr>
          <p:cNvPr id="14" name="Content Placeholder 2"/>
          <p:cNvSpPr>
            <a:spLocks noGrp="1"/>
          </p:cNvSpPr>
          <p:nvPr>
            <p:ph idx="1"/>
          </p:nvPr>
        </p:nvSpPr>
        <p:spPr>
          <a:xfrm>
            <a:off x="152400" y="1676400"/>
            <a:ext cx="8991600" cy="762000"/>
          </a:xfrm>
        </p:spPr>
        <p:txBody>
          <a:bodyPr/>
          <a:lstStyle/>
          <a:p>
            <a:pPr marL="396875" lvl="1" indent="-396875">
              <a:buFont typeface="Wingdings" pitchFamily="2" charset="2"/>
              <a:buChar char="q"/>
            </a:pPr>
            <a:r>
              <a:rPr lang="en-US" b="1" dirty="0" smtClean="0">
                <a:solidFill>
                  <a:srgbClr val="0098C3"/>
                </a:solidFill>
              </a:rPr>
              <a:t>Knowledge Sharing and Management Matrixes </a:t>
            </a:r>
            <a:endParaRPr lang="fr-CH" b="1" dirty="0" smtClean="0">
              <a:solidFill>
                <a:srgbClr val="0098C3"/>
              </a:solidFill>
            </a:endParaRPr>
          </a:p>
          <a:p>
            <a:pPr marL="396875" indent="-396875">
              <a:buFont typeface="Calibri" pitchFamily="34" charset="0"/>
              <a:buAutoNum type="arabicPeriod"/>
            </a:pPr>
            <a:endParaRPr lang="fr-CH" b="1" dirty="0" smtClean="0">
              <a:solidFill>
                <a:srgbClr val="0098C3"/>
              </a:solidFill>
            </a:endParaRPr>
          </a:p>
        </p:txBody>
      </p:sp>
      <p:graphicFrame>
        <p:nvGraphicFramePr>
          <p:cNvPr id="8" name="Table 7"/>
          <p:cNvGraphicFramePr>
            <a:graphicFrameLocks noGrp="1"/>
          </p:cNvGraphicFramePr>
          <p:nvPr/>
        </p:nvGraphicFramePr>
        <p:xfrm>
          <a:off x="1447800" y="2514600"/>
          <a:ext cx="6096000" cy="2225040"/>
        </p:xfrm>
        <a:graphic>
          <a:graphicData uri="http://schemas.openxmlformats.org/drawingml/2006/table">
            <a:tbl>
              <a:tblPr rtl="1" firstRow="1" bandRow="1">
                <a:tableStyleId>{5C22544A-7EE6-4342-B048-85BDC9FD1C3A}</a:tableStyleId>
              </a:tblPr>
              <a:tblGrid>
                <a:gridCol w="1016000"/>
                <a:gridCol w="1016000"/>
                <a:gridCol w="1016000"/>
                <a:gridCol w="1016000"/>
                <a:gridCol w="1016000"/>
                <a:gridCol w="1016000"/>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197" name="Picture 3" descr="flg_eu"/>
          <p:cNvPicPr>
            <a:picLocks noChangeAspect="1" noChangeArrowheads="1"/>
          </p:cNvPicPr>
          <p:nvPr/>
        </p:nvPicPr>
        <p:blipFill>
          <a:blip r:embed="rId3" cstate="print"/>
          <a:srcRect/>
          <a:stretch>
            <a:fillRect/>
          </a:stretch>
        </p:blipFill>
        <p:spPr bwMode="auto">
          <a:xfrm>
            <a:off x="8031163" y="228600"/>
            <a:ext cx="792162" cy="533400"/>
          </a:xfrm>
          <a:prstGeom prst="rect">
            <a:avLst/>
          </a:prstGeom>
          <a:noFill/>
          <a:ln w="9525">
            <a:noFill/>
            <a:miter lim="800000"/>
            <a:headEnd/>
            <a:tailEnd/>
          </a:ln>
        </p:spPr>
      </p:pic>
      <p:pic>
        <p:nvPicPr>
          <p:cNvPr id="4" name="Picture 2" descr="http://t0.gstatic.com/images?q=tbn:BN9AMtBQ69R-aM:http://www.mandarindanvers.com/yahoo_site_admin/assets/images/buffet1.70215154.jpg">
            <a:hlinkClick r:id="rId4"/>
          </p:cNvPr>
          <p:cNvPicPr>
            <a:picLocks noChangeAspect="1" noChangeArrowheads="1"/>
          </p:cNvPicPr>
          <p:nvPr/>
        </p:nvPicPr>
        <p:blipFill>
          <a:blip r:embed="rId5" cstate="print"/>
          <a:srcRect/>
          <a:stretch>
            <a:fillRect/>
          </a:stretch>
        </p:blipFill>
        <p:spPr bwMode="auto">
          <a:xfrm>
            <a:off x="2895600" y="2133600"/>
            <a:ext cx="3733800" cy="279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a:xfrm>
            <a:off x="609600" y="1066800"/>
            <a:ext cx="7867650" cy="792163"/>
          </a:xfrm>
        </p:spPr>
        <p:txBody>
          <a:bodyPr/>
          <a:lstStyle/>
          <a:p>
            <a:r>
              <a:rPr lang="en-US" dirty="0" smtClean="0">
                <a:solidFill>
                  <a:schemeClr val="tx1"/>
                </a:solidFill>
              </a:rPr>
              <a:t>Group Work</a:t>
            </a:r>
          </a:p>
        </p:txBody>
      </p:sp>
      <p:pic>
        <p:nvPicPr>
          <p:cNvPr id="8197" name="Picture 3" descr="flg_eu"/>
          <p:cNvPicPr>
            <a:picLocks noChangeAspect="1" noChangeArrowheads="1"/>
          </p:cNvPicPr>
          <p:nvPr/>
        </p:nvPicPr>
        <p:blipFill>
          <a:blip r:embed="rId3" cstate="print"/>
          <a:srcRect/>
          <a:stretch>
            <a:fillRect/>
          </a:stretch>
        </p:blipFill>
        <p:spPr bwMode="auto">
          <a:xfrm>
            <a:off x="8031163" y="228600"/>
            <a:ext cx="792162" cy="533400"/>
          </a:xfrm>
          <a:prstGeom prst="rect">
            <a:avLst/>
          </a:prstGeom>
          <a:noFill/>
          <a:ln w="9525">
            <a:noFill/>
            <a:miter lim="800000"/>
            <a:headEnd/>
            <a:tailEnd/>
          </a:ln>
        </p:spPr>
      </p:pic>
      <p:sp>
        <p:nvSpPr>
          <p:cNvPr id="7" name="Rectangle 6"/>
          <p:cNvSpPr/>
          <p:nvPr/>
        </p:nvSpPr>
        <p:spPr>
          <a:xfrm>
            <a:off x="0" y="2209800"/>
            <a:ext cx="8915400" cy="400110"/>
          </a:xfrm>
          <a:prstGeom prst="rect">
            <a:avLst/>
          </a:prstGeom>
        </p:spPr>
        <p:txBody>
          <a:bodyPr wrap="square">
            <a:spAutoFit/>
          </a:bodyPr>
          <a:lstStyle/>
          <a:p>
            <a:pPr marL="102870">
              <a:spcAft>
                <a:spcPts val="0"/>
              </a:spcAft>
            </a:pPr>
            <a:r>
              <a:rPr lang="en-US" sz="2000" dirty="0">
                <a:ea typeface="+mj-ea"/>
                <a:cs typeface="Arial" pitchFamily="34" charset="0"/>
              </a:rPr>
              <a:t>Each WG will discuss and present  actions needed to fulfill each requirement</a:t>
            </a:r>
          </a:p>
        </p:txBody>
      </p:sp>
      <p:grpSp>
        <p:nvGrpSpPr>
          <p:cNvPr id="8" name="Group 14"/>
          <p:cNvGrpSpPr>
            <a:grpSpLocks/>
          </p:cNvGrpSpPr>
          <p:nvPr/>
        </p:nvGrpSpPr>
        <p:grpSpPr bwMode="auto">
          <a:xfrm>
            <a:off x="609600" y="3886200"/>
            <a:ext cx="8001000" cy="2438400"/>
            <a:chOff x="685800" y="4267200"/>
            <a:chExt cx="6172200" cy="2057400"/>
          </a:xfrm>
        </p:grpSpPr>
        <p:pic>
          <p:nvPicPr>
            <p:cNvPr id="9" name="Picture 12" descr="http://t1.gstatic.com/images?q=tbn:khNZ9BIMG9nDMM:http://www.yourfocalpoint.net/wp-content/uploads/j0422803.jpg">
              <a:hlinkClick r:id="rId4"/>
            </p:cNvPr>
            <p:cNvPicPr>
              <a:picLocks noChangeAspect="1" noChangeArrowheads="1"/>
            </p:cNvPicPr>
            <p:nvPr/>
          </p:nvPicPr>
          <p:blipFill>
            <a:blip r:embed="rId5" cstate="print"/>
            <a:srcRect/>
            <a:stretch>
              <a:fillRect/>
            </a:stretch>
          </p:blipFill>
          <p:spPr bwMode="auto">
            <a:xfrm>
              <a:off x="762000" y="4876800"/>
              <a:ext cx="1428750" cy="1428750"/>
            </a:xfrm>
            <a:prstGeom prst="rect">
              <a:avLst/>
            </a:prstGeom>
            <a:noFill/>
            <a:ln w="9525">
              <a:noFill/>
              <a:miter lim="800000"/>
              <a:headEnd/>
              <a:tailEnd/>
            </a:ln>
          </p:spPr>
        </p:pic>
        <p:pic>
          <p:nvPicPr>
            <p:cNvPr id="10" name="Picture 14" descr="http://t2.gstatic.com/images?q=tbn:Dqnmu1V8lKYoyM:http://www.portcities.org.uk/london/upload/img_400/D0789_1.jpg">
              <a:hlinkClick r:id="rId6"/>
            </p:cNvPr>
            <p:cNvPicPr>
              <a:picLocks noChangeAspect="1" noChangeArrowheads="1"/>
            </p:cNvPicPr>
            <p:nvPr/>
          </p:nvPicPr>
          <p:blipFill>
            <a:blip r:embed="rId7" cstate="print"/>
            <a:srcRect/>
            <a:stretch>
              <a:fillRect/>
            </a:stretch>
          </p:blipFill>
          <p:spPr bwMode="auto">
            <a:xfrm>
              <a:off x="2514600" y="4876800"/>
              <a:ext cx="1143000" cy="1415143"/>
            </a:xfrm>
            <a:prstGeom prst="rect">
              <a:avLst/>
            </a:prstGeom>
            <a:noFill/>
            <a:ln w="9525">
              <a:noFill/>
              <a:miter lim="800000"/>
              <a:headEnd/>
              <a:tailEnd/>
            </a:ln>
          </p:spPr>
        </p:pic>
        <p:pic>
          <p:nvPicPr>
            <p:cNvPr id="11" name="Picture 16" descr="http://t2.gstatic.com/images?q=tbn:3bLqUhgKo7ONWM:http://www.technobox.com.au/catalog/images/large/MobileNoteTaker.jpg">
              <a:hlinkClick r:id="rId8"/>
            </p:cNvPr>
            <p:cNvPicPr>
              <a:picLocks noChangeAspect="1" noChangeArrowheads="1"/>
            </p:cNvPicPr>
            <p:nvPr/>
          </p:nvPicPr>
          <p:blipFill>
            <a:blip r:embed="rId9" cstate="print"/>
            <a:srcRect/>
            <a:stretch>
              <a:fillRect/>
            </a:stretch>
          </p:blipFill>
          <p:spPr bwMode="auto">
            <a:xfrm>
              <a:off x="3962400" y="4953000"/>
              <a:ext cx="1295399" cy="1371600"/>
            </a:xfrm>
            <a:prstGeom prst="rect">
              <a:avLst/>
            </a:prstGeom>
            <a:noFill/>
            <a:ln w="9525">
              <a:noFill/>
              <a:miter lim="800000"/>
              <a:headEnd/>
              <a:tailEnd/>
            </a:ln>
          </p:spPr>
        </p:pic>
        <p:pic>
          <p:nvPicPr>
            <p:cNvPr id="12" name="Picture 18" descr="http://t3.gstatic.com/images?q=tbn:Wa83uB4dbrcfvM:http://www.inform.umd.edu/EdRes/Colleges/ARHU/presenter.gif">
              <a:hlinkClick r:id="rId10"/>
            </p:cNvPr>
            <p:cNvPicPr>
              <a:picLocks noChangeAspect="1" noChangeArrowheads="1"/>
            </p:cNvPicPr>
            <p:nvPr/>
          </p:nvPicPr>
          <p:blipFill>
            <a:blip r:embed="rId11" cstate="print"/>
            <a:srcRect/>
            <a:stretch>
              <a:fillRect/>
            </a:stretch>
          </p:blipFill>
          <p:spPr bwMode="auto">
            <a:xfrm>
              <a:off x="5715000" y="4876800"/>
              <a:ext cx="1143000" cy="1343026"/>
            </a:xfrm>
            <a:prstGeom prst="rect">
              <a:avLst/>
            </a:prstGeom>
            <a:noFill/>
            <a:ln w="9525">
              <a:noFill/>
              <a:miter lim="800000"/>
              <a:headEnd/>
              <a:tailEnd/>
            </a:ln>
          </p:spPr>
        </p:pic>
        <p:sp>
          <p:nvSpPr>
            <p:cNvPr id="13" name="Rounded Rectangle 12"/>
            <p:cNvSpPr/>
            <p:nvPr/>
          </p:nvSpPr>
          <p:spPr>
            <a:xfrm>
              <a:off x="685800" y="4267200"/>
              <a:ext cx="5943600" cy="6096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JO" sz="2000" b="1" dirty="0">
                <a:solidFill>
                  <a:schemeClr val="bg1"/>
                </a:solidFill>
                <a:latin typeface="Tahoma" pitchFamily="34" charset="0"/>
                <a:cs typeface="Tahoma" pitchFamily="34" charset="0"/>
              </a:endParaRPr>
            </a:p>
            <a:p>
              <a:pPr algn="ctr" fontAlgn="auto">
                <a:spcBef>
                  <a:spcPts val="0"/>
                </a:spcBef>
                <a:spcAft>
                  <a:spcPts val="0"/>
                </a:spcAft>
                <a:defRPr/>
              </a:pPr>
              <a:r>
                <a:rPr lang="ar-JO" sz="2000" b="1" dirty="0">
                  <a:solidFill>
                    <a:schemeClr val="bg1"/>
                  </a:solidFill>
                  <a:latin typeface="Tahoma" pitchFamily="34" charset="0"/>
                  <a:cs typeface="Tahoma" pitchFamily="34" charset="0"/>
                </a:rPr>
                <a:t>الأدوار داخل مجموعات </a:t>
              </a:r>
              <a:r>
                <a:rPr lang="ar-JO" sz="2000" b="1" dirty="0" smtClean="0">
                  <a:solidFill>
                    <a:schemeClr val="bg1"/>
                  </a:solidFill>
                  <a:latin typeface="Tahoma" pitchFamily="34" charset="0"/>
                  <a:cs typeface="Tahoma" pitchFamily="34" charset="0"/>
                </a:rPr>
                <a:t>العمل </a:t>
              </a:r>
            </a:p>
            <a:p>
              <a:pPr algn="ctr" fontAlgn="auto">
                <a:spcBef>
                  <a:spcPts val="0"/>
                </a:spcBef>
                <a:spcAft>
                  <a:spcPts val="0"/>
                </a:spcAft>
                <a:defRPr/>
              </a:pPr>
              <a:r>
                <a:rPr lang="en-US" sz="2000" b="1" dirty="0" smtClean="0">
                  <a:solidFill>
                    <a:srgbClr val="FFFF00"/>
                  </a:solidFill>
                  <a:cs typeface="Tahoma" pitchFamily="34" charset="0"/>
                </a:rPr>
                <a:t>Roles in The Groups</a:t>
              </a:r>
              <a:endParaRPr lang="ar-JO" sz="2000" b="1" dirty="0">
                <a:solidFill>
                  <a:srgbClr val="FFFF00"/>
                </a:solidFill>
                <a:cs typeface="Tahoma" pitchFamily="34" charset="0"/>
              </a:endParaRPr>
            </a:p>
            <a:p>
              <a:pPr algn="ctr" rtl="0" fontAlgn="auto">
                <a:spcBef>
                  <a:spcPts val="0"/>
                </a:spcBef>
                <a:spcAft>
                  <a:spcPts val="0"/>
                </a:spcAft>
                <a:defRPr/>
              </a:pPr>
              <a:endParaRPr lang="ar-JO" sz="2400"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197" name="Picture 3" descr="flg_eu"/>
          <p:cNvPicPr>
            <a:picLocks noChangeAspect="1" noChangeArrowheads="1"/>
          </p:cNvPicPr>
          <p:nvPr/>
        </p:nvPicPr>
        <p:blipFill>
          <a:blip r:embed="rId3" cstate="print"/>
          <a:srcRect/>
          <a:stretch>
            <a:fillRect/>
          </a:stretch>
        </p:blipFill>
        <p:spPr bwMode="auto">
          <a:xfrm>
            <a:off x="8031163" y="228600"/>
            <a:ext cx="792162" cy="533400"/>
          </a:xfrm>
          <a:prstGeom prst="rect">
            <a:avLst/>
          </a:prstGeom>
          <a:noFill/>
          <a:ln w="9525">
            <a:noFill/>
            <a:miter lim="800000"/>
            <a:headEnd/>
            <a:tailEnd/>
          </a:ln>
        </p:spPr>
      </p:pic>
      <p:pic>
        <p:nvPicPr>
          <p:cNvPr id="9" name="Picture 2" descr="C:\Users\Toshiba\Desktop\Luz\turkish_coffee.jpg"/>
          <p:cNvPicPr>
            <a:picLocks noChangeAspect="1" noChangeArrowheads="1"/>
          </p:cNvPicPr>
          <p:nvPr/>
        </p:nvPicPr>
        <p:blipFill>
          <a:blip r:embed="rId4" cstate="print"/>
          <a:srcRect/>
          <a:stretch>
            <a:fillRect/>
          </a:stretch>
        </p:blipFill>
        <p:spPr bwMode="auto">
          <a:xfrm>
            <a:off x="3009900" y="1838325"/>
            <a:ext cx="3124200" cy="3181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09600" y="1066800"/>
            <a:ext cx="7867650" cy="792163"/>
          </a:xfrm>
        </p:spPr>
        <p:txBody>
          <a:bodyPr/>
          <a:lstStyle/>
          <a:p>
            <a:r>
              <a:rPr lang="en-US" dirty="0" smtClean="0">
                <a:solidFill>
                  <a:schemeClr val="tx1"/>
                </a:solidFill>
              </a:rPr>
              <a:t>Group Work</a:t>
            </a:r>
          </a:p>
        </p:txBody>
      </p:sp>
      <p:pic>
        <p:nvPicPr>
          <p:cNvPr id="8197" name="Picture 3" descr="flg_eu"/>
          <p:cNvPicPr>
            <a:picLocks noChangeAspect="1" noChangeArrowheads="1"/>
          </p:cNvPicPr>
          <p:nvPr/>
        </p:nvPicPr>
        <p:blipFill>
          <a:blip r:embed="rId3" cstate="print"/>
          <a:srcRect/>
          <a:stretch>
            <a:fillRect/>
          </a:stretch>
        </p:blipFill>
        <p:spPr bwMode="auto">
          <a:xfrm>
            <a:off x="8031163" y="228600"/>
            <a:ext cx="792162" cy="533400"/>
          </a:xfrm>
          <a:prstGeom prst="rect">
            <a:avLst/>
          </a:prstGeom>
          <a:noFill/>
          <a:ln w="9525">
            <a:noFill/>
            <a:miter lim="800000"/>
            <a:headEnd/>
            <a:tailEnd/>
          </a:ln>
        </p:spPr>
      </p:pic>
      <p:sp>
        <p:nvSpPr>
          <p:cNvPr id="7" name="Rectangle 6"/>
          <p:cNvSpPr/>
          <p:nvPr/>
        </p:nvSpPr>
        <p:spPr>
          <a:xfrm>
            <a:off x="0" y="2209800"/>
            <a:ext cx="8915400" cy="400110"/>
          </a:xfrm>
          <a:prstGeom prst="rect">
            <a:avLst/>
          </a:prstGeom>
        </p:spPr>
        <p:txBody>
          <a:bodyPr wrap="square">
            <a:spAutoFit/>
          </a:bodyPr>
          <a:lstStyle/>
          <a:p>
            <a:pPr marL="102870">
              <a:spcAft>
                <a:spcPts val="0"/>
              </a:spcAft>
            </a:pPr>
            <a:r>
              <a:rPr lang="en-US" sz="2000" dirty="0">
                <a:ea typeface="+mj-ea"/>
                <a:cs typeface="Arial" pitchFamily="34" charset="0"/>
              </a:rPr>
              <a:t>Each WG will discuss and present  actions needed to fulfill each requirement</a:t>
            </a:r>
          </a:p>
        </p:txBody>
      </p:sp>
      <p:grpSp>
        <p:nvGrpSpPr>
          <p:cNvPr id="2" name="Group 14"/>
          <p:cNvGrpSpPr>
            <a:grpSpLocks/>
          </p:cNvGrpSpPr>
          <p:nvPr/>
        </p:nvGrpSpPr>
        <p:grpSpPr bwMode="auto">
          <a:xfrm>
            <a:off x="609600" y="3886200"/>
            <a:ext cx="8001000" cy="2438400"/>
            <a:chOff x="685800" y="4267200"/>
            <a:chExt cx="6172200" cy="2057400"/>
          </a:xfrm>
        </p:grpSpPr>
        <p:pic>
          <p:nvPicPr>
            <p:cNvPr id="9" name="Picture 12" descr="http://t1.gstatic.com/images?q=tbn:khNZ9BIMG9nDMM:http://www.yourfocalpoint.net/wp-content/uploads/j0422803.jpg">
              <a:hlinkClick r:id="rId4"/>
            </p:cNvPr>
            <p:cNvPicPr>
              <a:picLocks noChangeAspect="1" noChangeArrowheads="1"/>
            </p:cNvPicPr>
            <p:nvPr/>
          </p:nvPicPr>
          <p:blipFill>
            <a:blip r:embed="rId5" cstate="print"/>
            <a:srcRect/>
            <a:stretch>
              <a:fillRect/>
            </a:stretch>
          </p:blipFill>
          <p:spPr bwMode="auto">
            <a:xfrm>
              <a:off x="762000" y="4876800"/>
              <a:ext cx="1428750" cy="1428750"/>
            </a:xfrm>
            <a:prstGeom prst="rect">
              <a:avLst/>
            </a:prstGeom>
            <a:noFill/>
            <a:ln w="9525">
              <a:noFill/>
              <a:miter lim="800000"/>
              <a:headEnd/>
              <a:tailEnd/>
            </a:ln>
          </p:spPr>
        </p:pic>
        <p:pic>
          <p:nvPicPr>
            <p:cNvPr id="10" name="Picture 14" descr="http://t2.gstatic.com/images?q=tbn:Dqnmu1V8lKYoyM:http://www.portcities.org.uk/london/upload/img_400/D0789_1.jpg">
              <a:hlinkClick r:id="rId6"/>
            </p:cNvPr>
            <p:cNvPicPr>
              <a:picLocks noChangeAspect="1" noChangeArrowheads="1"/>
            </p:cNvPicPr>
            <p:nvPr/>
          </p:nvPicPr>
          <p:blipFill>
            <a:blip r:embed="rId7" cstate="print"/>
            <a:srcRect/>
            <a:stretch>
              <a:fillRect/>
            </a:stretch>
          </p:blipFill>
          <p:spPr bwMode="auto">
            <a:xfrm>
              <a:off x="2514600" y="4876800"/>
              <a:ext cx="1143000" cy="1415143"/>
            </a:xfrm>
            <a:prstGeom prst="rect">
              <a:avLst/>
            </a:prstGeom>
            <a:noFill/>
            <a:ln w="9525">
              <a:noFill/>
              <a:miter lim="800000"/>
              <a:headEnd/>
              <a:tailEnd/>
            </a:ln>
          </p:spPr>
        </p:pic>
        <p:pic>
          <p:nvPicPr>
            <p:cNvPr id="11" name="Picture 16" descr="http://t2.gstatic.com/images?q=tbn:3bLqUhgKo7ONWM:http://www.technobox.com.au/catalog/images/large/MobileNoteTaker.jpg">
              <a:hlinkClick r:id="rId8"/>
            </p:cNvPr>
            <p:cNvPicPr>
              <a:picLocks noChangeAspect="1" noChangeArrowheads="1"/>
            </p:cNvPicPr>
            <p:nvPr/>
          </p:nvPicPr>
          <p:blipFill>
            <a:blip r:embed="rId9" cstate="print"/>
            <a:srcRect/>
            <a:stretch>
              <a:fillRect/>
            </a:stretch>
          </p:blipFill>
          <p:spPr bwMode="auto">
            <a:xfrm>
              <a:off x="3962400" y="4953000"/>
              <a:ext cx="1295399" cy="1371600"/>
            </a:xfrm>
            <a:prstGeom prst="rect">
              <a:avLst/>
            </a:prstGeom>
            <a:noFill/>
            <a:ln w="9525">
              <a:noFill/>
              <a:miter lim="800000"/>
              <a:headEnd/>
              <a:tailEnd/>
            </a:ln>
          </p:spPr>
        </p:pic>
        <p:pic>
          <p:nvPicPr>
            <p:cNvPr id="12" name="Picture 18" descr="http://t3.gstatic.com/images?q=tbn:Wa83uB4dbrcfvM:http://www.inform.umd.edu/EdRes/Colleges/ARHU/presenter.gif">
              <a:hlinkClick r:id="rId10"/>
            </p:cNvPr>
            <p:cNvPicPr>
              <a:picLocks noChangeAspect="1" noChangeArrowheads="1"/>
            </p:cNvPicPr>
            <p:nvPr/>
          </p:nvPicPr>
          <p:blipFill>
            <a:blip r:embed="rId11" cstate="print"/>
            <a:srcRect/>
            <a:stretch>
              <a:fillRect/>
            </a:stretch>
          </p:blipFill>
          <p:spPr bwMode="auto">
            <a:xfrm>
              <a:off x="5715000" y="4876800"/>
              <a:ext cx="1143000" cy="1343026"/>
            </a:xfrm>
            <a:prstGeom prst="rect">
              <a:avLst/>
            </a:prstGeom>
            <a:noFill/>
            <a:ln w="9525">
              <a:noFill/>
              <a:miter lim="800000"/>
              <a:headEnd/>
              <a:tailEnd/>
            </a:ln>
          </p:spPr>
        </p:pic>
        <p:sp>
          <p:nvSpPr>
            <p:cNvPr id="13" name="Rounded Rectangle 12"/>
            <p:cNvSpPr/>
            <p:nvPr/>
          </p:nvSpPr>
          <p:spPr>
            <a:xfrm>
              <a:off x="685800" y="4267200"/>
              <a:ext cx="5943600" cy="6096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JO" sz="2000" b="1" dirty="0">
                <a:solidFill>
                  <a:schemeClr val="bg1"/>
                </a:solidFill>
                <a:latin typeface="Tahoma" pitchFamily="34" charset="0"/>
                <a:cs typeface="Tahoma" pitchFamily="34" charset="0"/>
              </a:endParaRPr>
            </a:p>
            <a:p>
              <a:pPr algn="ctr" fontAlgn="auto">
                <a:spcBef>
                  <a:spcPts val="0"/>
                </a:spcBef>
                <a:spcAft>
                  <a:spcPts val="0"/>
                </a:spcAft>
                <a:defRPr/>
              </a:pPr>
              <a:r>
                <a:rPr lang="ar-JO" sz="2000" b="1" dirty="0">
                  <a:solidFill>
                    <a:schemeClr val="bg1"/>
                  </a:solidFill>
                  <a:latin typeface="Tahoma" pitchFamily="34" charset="0"/>
                  <a:cs typeface="Tahoma" pitchFamily="34" charset="0"/>
                </a:rPr>
                <a:t>الأدوار داخل مجموعات </a:t>
              </a:r>
              <a:r>
                <a:rPr lang="ar-JO" sz="2000" b="1" dirty="0" smtClean="0">
                  <a:solidFill>
                    <a:schemeClr val="bg1"/>
                  </a:solidFill>
                  <a:latin typeface="Tahoma" pitchFamily="34" charset="0"/>
                  <a:cs typeface="Tahoma" pitchFamily="34" charset="0"/>
                </a:rPr>
                <a:t>العمل </a:t>
              </a:r>
            </a:p>
            <a:p>
              <a:pPr algn="ctr" fontAlgn="auto">
                <a:spcBef>
                  <a:spcPts val="0"/>
                </a:spcBef>
                <a:spcAft>
                  <a:spcPts val="0"/>
                </a:spcAft>
                <a:defRPr/>
              </a:pPr>
              <a:r>
                <a:rPr lang="en-US" sz="2000" b="1" dirty="0" smtClean="0">
                  <a:solidFill>
                    <a:srgbClr val="FFFF00"/>
                  </a:solidFill>
                  <a:cs typeface="Tahoma" pitchFamily="34" charset="0"/>
                </a:rPr>
                <a:t>Roles in The Groups</a:t>
              </a:r>
              <a:endParaRPr lang="ar-JO" sz="2000" b="1" dirty="0">
                <a:solidFill>
                  <a:srgbClr val="FFFF00"/>
                </a:solidFill>
                <a:cs typeface="Tahoma" pitchFamily="34" charset="0"/>
              </a:endParaRPr>
            </a:p>
            <a:p>
              <a:pPr algn="ctr" rtl="0" fontAlgn="auto">
                <a:spcBef>
                  <a:spcPts val="0"/>
                </a:spcBef>
                <a:spcAft>
                  <a:spcPts val="0"/>
                </a:spcAft>
                <a:defRPr/>
              </a:pPr>
              <a:endParaRPr lang="ar-JO" sz="2400"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a:xfrm>
            <a:off x="609600" y="1066800"/>
            <a:ext cx="7867650" cy="792163"/>
          </a:xfrm>
        </p:spPr>
        <p:txBody>
          <a:bodyPr/>
          <a:lstStyle/>
          <a:p>
            <a:r>
              <a:rPr lang="fr-CH" dirty="0" smtClean="0">
                <a:solidFill>
                  <a:srgbClr val="939393"/>
                </a:solidFill>
              </a:rPr>
              <a:t>Evaluation of the Day</a:t>
            </a:r>
            <a:endParaRPr lang="en-GB" dirty="0" smtClean="0">
              <a:solidFill>
                <a:srgbClr val="939393"/>
              </a:solidFill>
            </a:endParaRPr>
          </a:p>
        </p:txBody>
      </p:sp>
      <p:pic>
        <p:nvPicPr>
          <p:cNvPr id="8197" name="Picture 3" descr="flg_eu"/>
          <p:cNvPicPr>
            <a:picLocks noChangeAspect="1" noChangeArrowheads="1"/>
          </p:cNvPicPr>
          <p:nvPr/>
        </p:nvPicPr>
        <p:blipFill>
          <a:blip r:embed="rId3" cstate="print"/>
          <a:srcRect/>
          <a:stretch>
            <a:fillRect/>
          </a:stretch>
        </p:blipFill>
        <p:spPr bwMode="auto">
          <a:xfrm>
            <a:off x="8031163" y="228600"/>
            <a:ext cx="792162" cy="533400"/>
          </a:xfrm>
          <a:prstGeom prst="rect">
            <a:avLst/>
          </a:prstGeom>
          <a:noFill/>
          <a:ln w="9525">
            <a:noFill/>
            <a:miter lim="800000"/>
            <a:headEnd/>
            <a:tailEnd/>
          </a:ln>
        </p:spPr>
      </p:pic>
      <p:pic>
        <p:nvPicPr>
          <p:cNvPr id="49154" name="Picture 2" descr="C:\Users\user2011\Desktop\Mutaz Offers,  PPT Presentations and Manuals\1Mutaz Templates and Forms and Resource Sheets\InGroups Mutaz\Dart Evaluation form.gif"/>
          <p:cNvPicPr>
            <a:picLocks noChangeAspect="1" noChangeArrowheads="1"/>
          </p:cNvPicPr>
          <p:nvPr/>
        </p:nvPicPr>
        <p:blipFill>
          <a:blip r:embed="rId4" cstate="print"/>
          <a:srcRect/>
          <a:stretch>
            <a:fillRect/>
          </a:stretch>
        </p:blipFill>
        <p:spPr bwMode="auto">
          <a:xfrm>
            <a:off x="0" y="1905000"/>
            <a:ext cx="8839200" cy="47244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09600" y="1066800"/>
            <a:ext cx="7867650" cy="792163"/>
          </a:xfrm>
        </p:spPr>
        <p:txBody>
          <a:bodyPr/>
          <a:lstStyle/>
          <a:p>
            <a:r>
              <a:rPr lang="en-US" smtClean="0"/>
              <a:t>Methodology</a:t>
            </a:r>
          </a:p>
        </p:txBody>
      </p:sp>
      <p:sp>
        <p:nvSpPr>
          <p:cNvPr id="3" name="Content Placeholder 2"/>
          <p:cNvSpPr>
            <a:spLocks noGrp="1"/>
          </p:cNvSpPr>
          <p:nvPr>
            <p:ph idx="1"/>
          </p:nvPr>
        </p:nvSpPr>
        <p:spPr/>
        <p:txBody>
          <a:bodyPr/>
          <a:lstStyle/>
          <a:p>
            <a:pPr marL="0" indent="0" algn="just">
              <a:buFont typeface="Arial" charset="0"/>
              <a:buNone/>
              <a:defRPr/>
            </a:pPr>
            <a:r>
              <a:rPr lang="en-GB" dirty="0" smtClean="0"/>
              <a:t>The </a:t>
            </a:r>
            <a:r>
              <a:rPr lang="en-GB" b="1" dirty="0" smtClean="0"/>
              <a:t>knowledge management cycle</a:t>
            </a:r>
            <a:r>
              <a:rPr lang="en-GB" dirty="0" smtClean="0"/>
              <a:t> will be used to organize the different knowledge management activities and link them to the focus and mandate of the network.</a:t>
            </a:r>
            <a:endParaRPr lang="en-US" dirty="0" smtClean="0"/>
          </a:p>
          <a:p>
            <a:pPr>
              <a:buFont typeface="Arial" charset="0"/>
              <a:buChar char="•"/>
              <a:defRPr/>
            </a:pPr>
            <a:endParaRPr lang="en-US" dirty="0" smtClean="0"/>
          </a:p>
          <a:p>
            <a:pPr>
              <a:buFont typeface="Arial" charset="0"/>
              <a:buChar char="•"/>
              <a:defRPr/>
            </a:pPr>
            <a:endParaRPr lang="en-US" dirty="0"/>
          </a:p>
        </p:txBody>
      </p:sp>
      <p:pic>
        <p:nvPicPr>
          <p:cNvPr id="18436" name="Picture 2"/>
          <p:cNvPicPr>
            <a:picLocks noChangeAspect="1" noChangeArrowheads="1"/>
          </p:cNvPicPr>
          <p:nvPr/>
        </p:nvPicPr>
        <p:blipFill>
          <a:blip r:embed="rId3" cstate="print"/>
          <a:srcRect/>
          <a:stretch>
            <a:fillRect/>
          </a:stretch>
        </p:blipFill>
        <p:spPr bwMode="auto">
          <a:xfrm>
            <a:off x="533400" y="3124200"/>
            <a:ext cx="8077200" cy="3617913"/>
          </a:xfrm>
          <a:prstGeom prst="rect">
            <a:avLst/>
          </a:prstGeom>
          <a:noFill/>
          <a:ln w="9525">
            <a:noFill/>
            <a:miter lim="800000"/>
            <a:headEnd/>
            <a:tailEnd/>
          </a:ln>
        </p:spPr>
      </p:pic>
      <p:pic>
        <p:nvPicPr>
          <p:cNvPr id="18437" name="Picture 3" descr="flg_eu"/>
          <p:cNvPicPr>
            <a:picLocks noChangeAspect="1" noChangeArrowheads="1"/>
          </p:cNvPicPr>
          <p:nvPr/>
        </p:nvPicPr>
        <p:blipFill>
          <a:blip r:embed="rId4" cstate="print"/>
          <a:srcRect/>
          <a:stretch>
            <a:fillRect/>
          </a:stretch>
        </p:blipFill>
        <p:spPr bwMode="auto">
          <a:xfrm>
            <a:off x="7885113" y="152400"/>
            <a:ext cx="938212" cy="631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381000" y="3810000"/>
            <a:ext cx="8077200" cy="1905000"/>
          </a:xfrm>
        </p:spPr>
        <p:txBody>
          <a:bodyPr anchor="b">
            <a:noAutofit/>
          </a:bodyPr>
          <a:lstStyle/>
          <a:p>
            <a:pPr algn="ct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Kick-off </a:t>
            </a:r>
            <a:r>
              <a:rPr lang="en-US" sz="2000" dirty="0" smtClean="0"/>
              <a:t>Meeting</a:t>
            </a:r>
            <a:br>
              <a:rPr lang="en-US" sz="2000" dirty="0" smtClean="0"/>
            </a:br>
            <a:r>
              <a:rPr lang="en-US" sz="2000" dirty="0" smtClean="0"/>
              <a:t>Rabat, Morocco </a:t>
            </a:r>
            <a:br>
              <a:rPr lang="en-US" sz="2000" dirty="0" smtClean="0"/>
            </a:br>
            <a:r>
              <a:rPr lang="en-US" sz="2000" dirty="0" smtClean="0"/>
              <a:t>9 - 10 June </a:t>
            </a:r>
            <a:r>
              <a:rPr lang="en-US" sz="2000" dirty="0" smtClean="0"/>
              <a:t>2013</a:t>
            </a:r>
            <a:br>
              <a:rPr lang="en-US" sz="2000" dirty="0" smtClean="0"/>
            </a:br>
            <a:r>
              <a:rPr lang="en-US" sz="2000" dirty="0" smtClean="0"/>
              <a:t/>
            </a:r>
            <a:br>
              <a:rPr lang="en-US" sz="2000" dirty="0" smtClean="0"/>
            </a:br>
            <a:r>
              <a:rPr lang="en-US" sz="2400" dirty="0" smtClean="0">
                <a:solidFill>
                  <a:srgbClr val="FF0000"/>
                </a:solidFill>
              </a:rPr>
              <a:t>DAY 2</a:t>
            </a:r>
            <a:r>
              <a:rPr lang="en-US" sz="2000" dirty="0" smtClean="0">
                <a:solidFill>
                  <a:schemeClr val="accent4">
                    <a:lumMod val="10000"/>
                  </a:schemeClr>
                </a:solidFill>
              </a:rPr>
              <a:t/>
            </a:r>
            <a:br>
              <a:rPr lang="en-US" sz="2000" dirty="0" smtClean="0">
                <a:solidFill>
                  <a:schemeClr val="accent4">
                    <a:lumMod val="10000"/>
                  </a:schemeClr>
                </a:solidFill>
              </a:rPr>
            </a:br>
            <a:endParaRPr lang="en-GB" sz="2000" dirty="0">
              <a:solidFill>
                <a:schemeClr val="accent4">
                  <a:lumMod val="10000"/>
                </a:schemeClr>
              </a:solidFill>
            </a:endParaRPr>
          </a:p>
        </p:txBody>
      </p:sp>
      <p:sp>
        <p:nvSpPr>
          <p:cNvPr id="9219" name="Subtitle 4"/>
          <p:cNvSpPr>
            <a:spLocks noGrp="1"/>
          </p:cNvSpPr>
          <p:nvPr>
            <p:ph type="subTitle" idx="1"/>
          </p:nvPr>
        </p:nvSpPr>
        <p:spPr>
          <a:xfrm>
            <a:off x="304800" y="1905000"/>
            <a:ext cx="7772400" cy="1752600"/>
          </a:xfrm>
        </p:spPr>
        <p:txBody>
          <a:bodyPr/>
          <a:lstStyle/>
          <a:p>
            <a:pPr algn="ctr">
              <a:buFont typeface="Arial" charset="0"/>
              <a:buNone/>
              <a:defRPr/>
            </a:pPr>
            <a:r>
              <a:rPr lang="en-US" sz="2400" dirty="0" smtClean="0">
                <a:solidFill>
                  <a:schemeClr val="tx1"/>
                </a:solidFill>
              </a:rPr>
              <a:t>Regional Knowledge Network on Systemic Approaches to Water Resources Management</a:t>
            </a:r>
          </a:p>
          <a:p>
            <a:pPr algn="ctr">
              <a:buFont typeface="Arial" charset="0"/>
              <a:buNone/>
              <a:defRPr/>
            </a:pPr>
            <a:endParaRPr lang="en-US" sz="2400" dirty="0" smtClean="0">
              <a:solidFill>
                <a:schemeClr val="tx1"/>
              </a:solidFill>
            </a:endParaRPr>
          </a:p>
          <a:p>
            <a:pPr algn="ctr">
              <a:buFont typeface="Arial" charset="0"/>
              <a:buNone/>
              <a:defRPr/>
            </a:pPr>
            <a:r>
              <a:rPr lang="en-US" sz="2400" dirty="0" smtClean="0">
                <a:solidFill>
                  <a:schemeClr val="tx1"/>
                </a:solidFill>
              </a:rPr>
              <a:t>2013 – </a:t>
            </a:r>
            <a:r>
              <a:rPr lang="en-US" sz="2400" dirty="0" smtClean="0">
                <a:solidFill>
                  <a:schemeClr val="tx1"/>
                </a:solidFill>
              </a:rPr>
              <a:t>2015</a:t>
            </a:r>
          </a:p>
          <a:p>
            <a:pPr algn="ctr">
              <a:buFont typeface="Arial" charset="0"/>
              <a:buNone/>
              <a:defRPr/>
            </a:pPr>
            <a:endParaRPr lang="en-US" sz="2400" dirty="0" smtClean="0">
              <a:solidFill>
                <a:schemeClr val="tx1"/>
              </a:solidFill>
            </a:endParaRPr>
          </a:p>
          <a:p>
            <a:pPr algn="ctr">
              <a:buFont typeface="Arial" charset="0"/>
              <a:buNone/>
              <a:defRPr/>
            </a:pPr>
            <a:r>
              <a:rPr lang="en-GB" sz="2400" dirty="0" smtClean="0">
                <a:solidFill>
                  <a:schemeClr val="tx1"/>
                </a:solidFill>
              </a:rPr>
              <a:t>  </a:t>
            </a:r>
          </a:p>
          <a:p>
            <a:pPr algn="ctr">
              <a:buFont typeface="Arial" charset="0"/>
              <a:buNone/>
              <a:defRPr/>
            </a:pPr>
            <a:endParaRPr lang="en-US" dirty="0" smtClean="0">
              <a:solidFill>
                <a:schemeClr val="tx1"/>
              </a:solidFill>
            </a:endParaRPr>
          </a:p>
        </p:txBody>
      </p:sp>
      <p:pic>
        <p:nvPicPr>
          <p:cNvPr id="7172" name="Picture 3" descr="flg_eu"/>
          <p:cNvPicPr>
            <a:picLocks noChangeAspect="1" noChangeArrowheads="1"/>
          </p:cNvPicPr>
          <p:nvPr/>
        </p:nvPicPr>
        <p:blipFill>
          <a:blip r:embed="rId3" cstate="print"/>
          <a:srcRect/>
          <a:stretch>
            <a:fillRect/>
          </a:stretch>
        </p:blipFill>
        <p:spPr bwMode="auto">
          <a:xfrm>
            <a:off x="7467600" y="381000"/>
            <a:ext cx="1355725"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a:xfrm>
            <a:off x="685800" y="838200"/>
            <a:ext cx="7867650" cy="792163"/>
          </a:xfrm>
        </p:spPr>
        <p:txBody>
          <a:bodyPr/>
          <a:lstStyle/>
          <a:p>
            <a:pPr algn="ctr"/>
            <a:r>
              <a:rPr lang="fr-CH" dirty="0" smtClean="0">
                <a:solidFill>
                  <a:schemeClr val="tx1"/>
                </a:solidFill>
              </a:rPr>
              <a:t>Workshop AGENDA</a:t>
            </a:r>
            <a:endParaRPr lang="en-GB" dirty="0" smtClean="0">
              <a:solidFill>
                <a:schemeClr val="tx1"/>
              </a:solidFill>
            </a:endParaRPr>
          </a:p>
        </p:txBody>
      </p:sp>
      <p:pic>
        <p:nvPicPr>
          <p:cNvPr id="8197" name="Picture 3" descr="flg_eu"/>
          <p:cNvPicPr>
            <a:picLocks noChangeAspect="1" noChangeArrowheads="1"/>
          </p:cNvPicPr>
          <p:nvPr/>
        </p:nvPicPr>
        <p:blipFill>
          <a:blip r:embed="rId3" cstate="print"/>
          <a:srcRect/>
          <a:stretch>
            <a:fillRect/>
          </a:stretch>
        </p:blipFill>
        <p:spPr bwMode="auto">
          <a:xfrm>
            <a:off x="8031163" y="228600"/>
            <a:ext cx="792162" cy="533400"/>
          </a:xfrm>
          <a:prstGeom prst="rect">
            <a:avLst/>
          </a:prstGeom>
          <a:noFill/>
          <a:ln w="9525">
            <a:noFill/>
            <a:miter lim="800000"/>
            <a:headEnd/>
            <a:tailEnd/>
          </a:ln>
        </p:spPr>
      </p:pic>
      <p:graphicFrame>
        <p:nvGraphicFramePr>
          <p:cNvPr id="7" name="Table 6"/>
          <p:cNvGraphicFramePr>
            <a:graphicFrameLocks noGrp="1"/>
          </p:cNvGraphicFramePr>
          <p:nvPr/>
        </p:nvGraphicFramePr>
        <p:xfrm>
          <a:off x="304800" y="1302502"/>
          <a:ext cx="8686799" cy="5249665"/>
        </p:xfrm>
        <a:graphic>
          <a:graphicData uri="http://schemas.openxmlformats.org/drawingml/2006/table">
            <a:tbl>
              <a:tblPr/>
              <a:tblGrid>
                <a:gridCol w="1154398"/>
                <a:gridCol w="5007039"/>
                <a:gridCol w="2525362"/>
              </a:tblGrid>
              <a:tr h="119500">
                <a:tc>
                  <a:txBody>
                    <a:bodyPr/>
                    <a:lstStyle/>
                    <a:p>
                      <a:pPr algn="l" rtl="0">
                        <a:spcAft>
                          <a:spcPts val="0"/>
                        </a:spcAft>
                      </a:pPr>
                      <a:r>
                        <a:rPr lang="en-US" sz="1200" b="1" dirty="0">
                          <a:solidFill>
                            <a:srgbClr val="FFFFFF"/>
                          </a:solidFill>
                          <a:latin typeface="Arial"/>
                          <a:ea typeface="Times New Roman"/>
                        </a:rPr>
                        <a:t>Time</a:t>
                      </a:r>
                      <a:endParaRPr lang="en-US" sz="1200" b="1" dirty="0">
                        <a:latin typeface="Times New Roman"/>
                        <a:ea typeface="Times New Roman"/>
                      </a:endParaRPr>
                    </a:p>
                  </a:txBody>
                  <a:tcPr marL="53775" marR="53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rtl="0">
                        <a:spcAft>
                          <a:spcPts val="0"/>
                        </a:spcAft>
                      </a:pPr>
                      <a:r>
                        <a:rPr lang="en-US" sz="1200" b="1">
                          <a:solidFill>
                            <a:srgbClr val="FFFFFF"/>
                          </a:solidFill>
                          <a:latin typeface="Times New Roman"/>
                          <a:ea typeface="Times New Roman"/>
                        </a:rPr>
                        <a:t>Day 1</a:t>
                      </a:r>
                      <a:endParaRPr lang="en-US" sz="1200" b="1">
                        <a:latin typeface="Times New Roman"/>
                        <a:ea typeface="Times New Roman"/>
                      </a:endParaRPr>
                    </a:p>
                  </a:txBody>
                  <a:tcPr marL="53775" marR="53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rtl="0">
                        <a:spcAft>
                          <a:spcPts val="0"/>
                        </a:spcAft>
                      </a:pPr>
                      <a:r>
                        <a:rPr lang="en-US" sz="1200" b="1">
                          <a:solidFill>
                            <a:srgbClr val="FFFFFF"/>
                          </a:solidFill>
                          <a:latin typeface="Times New Roman"/>
                          <a:ea typeface="Times New Roman"/>
                        </a:rPr>
                        <a:t>Who?</a:t>
                      </a:r>
                      <a:endParaRPr lang="en-US" sz="1200" b="1">
                        <a:latin typeface="Times New Roman"/>
                        <a:ea typeface="Times New Roman"/>
                      </a:endParaRPr>
                    </a:p>
                  </a:txBody>
                  <a:tcPr marL="53775" marR="53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478000">
                <a:tc>
                  <a:txBody>
                    <a:bodyPr/>
                    <a:lstStyle/>
                    <a:p>
                      <a:pPr algn="l" rtl="0">
                        <a:spcAft>
                          <a:spcPts val="0"/>
                        </a:spcAft>
                      </a:pPr>
                      <a:r>
                        <a:rPr lang="en-US" sz="1200" b="1">
                          <a:solidFill>
                            <a:srgbClr val="000000"/>
                          </a:solidFill>
                          <a:latin typeface="Arial"/>
                          <a:ea typeface="Times New Roman"/>
                        </a:rPr>
                        <a:t>9:00-9:30</a:t>
                      </a:r>
                      <a:endParaRPr lang="en-US" sz="1200" b="1">
                        <a:latin typeface="Times New Roman"/>
                        <a:ea typeface="Times New Roman"/>
                      </a:endParaRPr>
                    </a:p>
                  </a:txBody>
                  <a:tcPr marL="53775" marR="53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spcAft>
                          <a:spcPts val="0"/>
                        </a:spcAft>
                        <a:buSzPts val="1000"/>
                        <a:buFont typeface="Symbol"/>
                        <a:buChar char=""/>
                        <a:tabLst>
                          <a:tab pos="102870" algn="l"/>
                        </a:tabLst>
                      </a:pPr>
                      <a:r>
                        <a:rPr lang="en-US" sz="1200" b="1">
                          <a:solidFill>
                            <a:srgbClr val="000000"/>
                          </a:solidFill>
                          <a:latin typeface="Times New Roman"/>
                          <a:ea typeface="Times New Roman"/>
                        </a:rPr>
                        <a:t>Openning Remarks</a:t>
                      </a:r>
                      <a:endParaRPr lang="en-US" sz="1200" b="1">
                        <a:latin typeface="Times New Roman"/>
                        <a:ea typeface="Times New Roman"/>
                      </a:endParaRPr>
                    </a:p>
                    <a:p>
                      <a:pPr marL="342900" lvl="0" indent="-342900" algn="l" rtl="0">
                        <a:spcAft>
                          <a:spcPts val="0"/>
                        </a:spcAft>
                        <a:buSzPts val="1000"/>
                        <a:buFont typeface="Symbol"/>
                        <a:buChar char=""/>
                        <a:tabLst>
                          <a:tab pos="102870" algn="l"/>
                        </a:tabLst>
                      </a:pPr>
                      <a:r>
                        <a:rPr lang="en-US" sz="1200" b="1">
                          <a:solidFill>
                            <a:srgbClr val="000000"/>
                          </a:solidFill>
                          <a:latin typeface="Times New Roman"/>
                          <a:ea typeface="Times New Roman"/>
                        </a:rPr>
                        <a:t>Opening &amp; Getting to know Each Other (Expectations from the Workshop) = Workshop Objectives, Organization &amp; Agenda-Moderator</a:t>
                      </a:r>
                      <a:endParaRPr lang="en-US" sz="1200" b="1">
                        <a:latin typeface="Times New Roman"/>
                        <a:ea typeface="Times New Roman"/>
                      </a:endParaRPr>
                    </a:p>
                  </a:txBody>
                  <a:tcPr marL="53775" marR="53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spcAft>
                          <a:spcPts val="0"/>
                        </a:spcAft>
                        <a:buSzPts val="1000"/>
                        <a:buFont typeface="Symbol"/>
                        <a:buChar char=""/>
                        <a:tabLst>
                          <a:tab pos="102870" algn="l"/>
                        </a:tabLst>
                      </a:pPr>
                      <a:r>
                        <a:rPr lang="en-US" sz="1200" b="1">
                          <a:solidFill>
                            <a:srgbClr val="000000"/>
                          </a:solidFill>
                          <a:latin typeface="Times New Roman"/>
                          <a:ea typeface="Times New Roman"/>
                        </a:rPr>
                        <a:t>EU &amp; IUCN (5 Minutes Maximum/Speech)</a:t>
                      </a:r>
                      <a:endParaRPr lang="en-US" sz="1200" b="1">
                        <a:latin typeface="Times New Roman"/>
                        <a:ea typeface="Times New Roman"/>
                      </a:endParaRPr>
                    </a:p>
                    <a:p>
                      <a:pPr marL="342900" lvl="0" indent="-342900" algn="l" rtl="0">
                        <a:spcAft>
                          <a:spcPts val="0"/>
                        </a:spcAft>
                        <a:buSzPts val="1000"/>
                        <a:buFont typeface="Symbol"/>
                        <a:buChar char=""/>
                        <a:tabLst>
                          <a:tab pos="102870" algn="l"/>
                        </a:tabLst>
                      </a:pPr>
                      <a:r>
                        <a:rPr lang="en-US" sz="1200" b="1">
                          <a:solidFill>
                            <a:srgbClr val="000000"/>
                          </a:solidFill>
                          <a:latin typeface="Times New Roman"/>
                          <a:ea typeface="Times New Roman"/>
                        </a:rPr>
                        <a:t>Mu'taz Al-Taher (Moderator)</a:t>
                      </a:r>
                      <a:endParaRPr lang="en-US" sz="1200" b="1">
                        <a:latin typeface="Times New Roman"/>
                        <a:ea typeface="Times New Roman"/>
                      </a:endParaRPr>
                    </a:p>
                  </a:txBody>
                  <a:tcPr marL="53775" marR="53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52">
                <a:tc>
                  <a:txBody>
                    <a:bodyPr/>
                    <a:lstStyle/>
                    <a:p>
                      <a:pPr algn="l" rtl="0">
                        <a:spcAft>
                          <a:spcPts val="0"/>
                        </a:spcAft>
                      </a:pPr>
                      <a:r>
                        <a:rPr lang="en-US" sz="1200" b="1">
                          <a:solidFill>
                            <a:srgbClr val="000000"/>
                          </a:solidFill>
                          <a:latin typeface="Arial"/>
                          <a:ea typeface="Times New Roman"/>
                        </a:rPr>
                        <a:t>9:30-10:15</a:t>
                      </a:r>
                      <a:endParaRPr lang="en-US" sz="1200" b="1">
                        <a:latin typeface="Times New Roman"/>
                        <a:ea typeface="Times New Roman"/>
                      </a:endParaRPr>
                    </a:p>
                  </a:txBody>
                  <a:tcPr marL="53775" marR="53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spcAft>
                          <a:spcPts val="0"/>
                        </a:spcAft>
                        <a:buSzPts val="1000"/>
                        <a:buFont typeface="Symbol"/>
                        <a:buChar char=""/>
                        <a:tabLst>
                          <a:tab pos="102870" algn="l"/>
                        </a:tabLst>
                      </a:pPr>
                      <a:r>
                        <a:rPr lang="en-US" sz="1200" b="1" dirty="0" smtClean="0">
                          <a:solidFill>
                            <a:srgbClr val="000000"/>
                          </a:solidFill>
                          <a:latin typeface="Times New Roman"/>
                          <a:ea typeface="Times New Roman"/>
                        </a:rPr>
                        <a:t>Refresher on the Key Elements of the Proposed Project (RKNW)- </a:t>
                      </a:r>
                      <a:r>
                        <a:rPr lang="en-US" sz="1200" b="1" dirty="0" err="1" smtClean="0">
                          <a:solidFill>
                            <a:srgbClr val="000000"/>
                          </a:solidFill>
                          <a:latin typeface="Times New Roman"/>
                          <a:ea typeface="Times New Roman"/>
                        </a:rPr>
                        <a:t>Fadi</a:t>
                      </a:r>
                      <a:r>
                        <a:rPr lang="en-US" sz="1200" b="1" dirty="0" smtClean="0">
                          <a:solidFill>
                            <a:srgbClr val="000000"/>
                          </a:solidFill>
                          <a:latin typeface="Times New Roman"/>
                          <a:ea typeface="Times New Roman"/>
                        </a:rPr>
                        <a:t> </a:t>
                      </a:r>
                      <a:r>
                        <a:rPr lang="en-US" sz="1200" b="1" dirty="0" err="1" smtClean="0">
                          <a:solidFill>
                            <a:srgbClr val="000000"/>
                          </a:solidFill>
                          <a:latin typeface="Times New Roman"/>
                          <a:ea typeface="Times New Roman"/>
                        </a:rPr>
                        <a:t>Shraideh</a:t>
                      </a:r>
                      <a:r>
                        <a:rPr lang="en-US" sz="1200" b="1" dirty="0" smtClean="0">
                          <a:solidFill>
                            <a:srgbClr val="000000"/>
                          </a:solidFill>
                          <a:latin typeface="Times New Roman"/>
                          <a:ea typeface="Times New Roman"/>
                        </a:rPr>
                        <a:t>  </a:t>
                      </a:r>
                      <a:endParaRPr lang="en-US" sz="1200" b="1" dirty="0">
                        <a:latin typeface="Times New Roman"/>
                        <a:ea typeface="Times New Roman"/>
                      </a:endParaRPr>
                    </a:p>
                  </a:txBody>
                  <a:tcPr marL="53775" marR="53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spcAft>
                          <a:spcPts val="0"/>
                        </a:spcAft>
                        <a:buSzPts val="1000"/>
                        <a:buFont typeface="Symbol"/>
                        <a:buChar char=""/>
                        <a:tabLst>
                          <a:tab pos="102870" algn="l"/>
                        </a:tabLst>
                      </a:pPr>
                      <a:r>
                        <a:rPr lang="en-US" sz="1200" b="1">
                          <a:solidFill>
                            <a:srgbClr val="000000"/>
                          </a:solidFill>
                          <a:latin typeface="Times New Roman"/>
                          <a:ea typeface="Times New Roman"/>
                        </a:rPr>
                        <a:t>Fadi Shraideh  / IUCN</a:t>
                      </a:r>
                      <a:endParaRPr lang="en-US" sz="1200" b="1">
                        <a:latin typeface="Times New Roman"/>
                        <a:ea typeface="Times New Roman"/>
                      </a:endParaRPr>
                    </a:p>
                  </a:txBody>
                  <a:tcPr marL="53775" marR="53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5180">
                <a:tc>
                  <a:txBody>
                    <a:bodyPr/>
                    <a:lstStyle/>
                    <a:p>
                      <a:pPr algn="l" rtl="0">
                        <a:spcAft>
                          <a:spcPts val="0"/>
                        </a:spcAft>
                      </a:pPr>
                      <a:r>
                        <a:rPr lang="en-US" sz="1200" b="1">
                          <a:solidFill>
                            <a:srgbClr val="000000"/>
                          </a:solidFill>
                          <a:latin typeface="Arial"/>
                          <a:ea typeface="Times New Roman"/>
                        </a:rPr>
                        <a:t>10:45-11:00</a:t>
                      </a:r>
                      <a:endParaRPr lang="en-US" sz="1200" b="1">
                        <a:latin typeface="Times New Roman"/>
                        <a:ea typeface="Times New Roman"/>
                      </a:endParaRPr>
                    </a:p>
                  </a:txBody>
                  <a:tcPr marL="53775" marR="53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spcAft>
                          <a:spcPts val="0"/>
                        </a:spcAft>
                        <a:buSzPts val="1000"/>
                        <a:buFont typeface="Symbol"/>
                        <a:buChar char=""/>
                        <a:tabLst>
                          <a:tab pos="102870" algn="l"/>
                        </a:tabLst>
                      </a:pPr>
                      <a:r>
                        <a:rPr lang="en-US" sz="1200" b="1" dirty="0" smtClean="0">
                          <a:solidFill>
                            <a:srgbClr val="000000"/>
                          </a:solidFill>
                          <a:latin typeface="Times New Roman"/>
                          <a:ea typeface="Times New Roman"/>
                        </a:rPr>
                        <a:t>Presentation on Generic Concepts, Tools, Procedures and Structures Relevant to Building and Sustaining Knowledge Management Networks-Moderator</a:t>
                      </a:r>
                      <a:endParaRPr lang="en-US" sz="1200" b="1" dirty="0">
                        <a:latin typeface="Times New Roman"/>
                        <a:ea typeface="Times New Roman"/>
                      </a:endParaRPr>
                    </a:p>
                  </a:txBody>
                  <a:tcPr marL="53775" marR="53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spcAft>
                          <a:spcPts val="0"/>
                        </a:spcAft>
                        <a:buSzPts val="1000"/>
                        <a:buFont typeface="Symbol"/>
                        <a:buChar char=""/>
                        <a:tabLst>
                          <a:tab pos="102870" algn="l"/>
                        </a:tabLst>
                      </a:pPr>
                      <a:r>
                        <a:rPr lang="en-US" sz="1200" b="1">
                          <a:solidFill>
                            <a:srgbClr val="000000"/>
                          </a:solidFill>
                          <a:latin typeface="Times New Roman"/>
                          <a:ea typeface="Times New Roman"/>
                        </a:rPr>
                        <a:t>Mu'taz Al-Taher (Moderator)</a:t>
                      </a:r>
                      <a:endParaRPr lang="en-US" sz="1200" b="1">
                        <a:latin typeface="Times New Roman"/>
                        <a:ea typeface="Times New Roman"/>
                      </a:endParaRPr>
                    </a:p>
                  </a:txBody>
                  <a:tcPr marL="53775" marR="53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400">
                <a:tc>
                  <a:txBody>
                    <a:bodyPr/>
                    <a:lstStyle/>
                    <a:p>
                      <a:pPr algn="l" rtl="0">
                        <a:spcAft>
                          <a:spcPts val="0"/>
                        </a:spcAft>
                      </a:pPr>
                      <a:r>
                        <a:rPr lang="en-US" sz="1200" b="1">
                          <a:solidFill>
                            <a:srgbClr val="FF0000"/>
                          </a:solidFill>
                          <a:latin typeface="Arial"/>
                          <a:ea typeface="Times New Roman"/>
                        </a:rPr>
                        <a:t>11:00-11:30</a:t>
                      </a:r>
                      <a:endParaRPr lang="en-US" sz="1200" b="1">
                        <a:latin typeface="Times New Roman"/>
                        <a:ea typeface="Times New Roman"/>
                      </a:endParaRPr>
                    </a:p>
                  </a:txBody>
                  <a:tcPr marL="53775" marR="53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spcAft>
                          <a:spcPts val="0"/>
                        </a:spcAft>
                      </a:pPr>
                      <a:r>
                        <a:rPr lang="en-US" sz="1200" b="1">
                          <a:solidFill>
                            <a:srgbClr val="FF0000"/>
                          </a:solidFill>
                          <a:latin typeface="Times New Roman"/>
                          <a:ea typeface="Times New Roman"/>
                        </a:rPr>
                        <a:t>Morning Break</a:t>
                      </a:r>
                      <a:endParaRPr lang="en-US" sz="1200" b="1">
                        <a:latin typeface="Times New Roman"/>
                        <a:ea typeface="Times New Roman"/>
                      </a:endParaRPr>
                    </a:p>
                  </a:txBody>
                  <a:tcPr marL="53775" marR="53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spcAft>
                          <a:spcPts val="0"/>
                        </a:spcAft>
                      </a:pPr>
                      <a:endParaRPr lang="en-US" sz="1200" b="1">
                        <a:latin typeface="Times New Roman"/>
                        <a:ea typeface="Times New Roman"/>
                      </a:endParaRPr>
                    </a:p>
                  </a:txBody>
                  <a:tcPr marL="53775" marR="53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19500">
                <a:tc>
                  <a:txBody>
                    <a:bodyPr/>
                    <a:lstStyle/>
                    <a:p>
                      <a:pPr algn="l" rtl="0">
                        <a:spcAft>
                          <a:spcPts val="0"/>
                        </a:spcAft>
                      </a:pPr>
                      <a:r>
                        <a:rPr lang="en-US" sz="1200" b="1" dirty="0">
                          <a:latin typeface="Arial"/>
                          <a:ea typeface="Times New Roman"/>
                        </a:rPr>
                        <a:t>11:30-13:00</a:t>
                      </a:r>
                      <a:endParaRPr lang="en-US" sz="1200" b="1" dirty="0">
                        <a:latin typeface="Times New Roman"/>
                        <a:ea typeface="Times New Roman"/>
                      </a:endParaRPr>
                    </a:p>
                  </a:txBody>
                  <a:tcPr marL="53775" marR="53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spcAft>
                          <a:spcPts val="0"/>
                        </a:spcAft>
                        <a:buSzPts val="1000"/>
                        <a:buFont typeface="Symbol"/>
                        <a:buChar char=""/>
                        <a:tabLst>
                          <a:tab pos="102870" algn="l"/>
                        </a:tabLst>
                      </a:pPr>
                      <a:r>
                        <a:rPr lang="en-US" sz="1200" b="1">
                          <a:solidFill>
                            <a:srgbClr val="000000"/>
                          </a:solidFill>
                          <a:latin typeface="Times New Roman"/>
                          <a:ea typeface="Times New Roman"/>
                        </a:rPr>
                        <a:t> Creating/Agreement on  the Vision </a:t>
                      </a:r>
                      <a:endParaRPr lang="en-US" sz="1200" b="1">
                        <a:latin typeface="Times New Roman"/>
                        <a:ea typeface="Times New Roman"/>
                      </a:endParaRPr>
                    </a:p>
                  </a:txBody>
                  <a:tcPr marL="53775" marR="53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342900" lvl="0" indent="-342900" algn="l" rtl="0">
                        <a:spcAft>
                          <a:spcPts val="0"/>
                        </a:spcAft>
                        <a:buSzPts val="1000"/>
                        <a:buFont typeface="Symbol"/>
                        <a:buChar char=""/>
                        <a:tabLst>
                          <a:tab pos="102870" algn="l"/>
                        </a:tabLst>
                      </a:pPr>
                      <a:r>
                        <a:rPr lang="en-US" sz="1200" b="1">
                          <a:solidFill>
                            <a:srgbClr val="000000"/>
                          </a:solidFill>
                          <a:latin typeface="Times New Roman"/>
                          <a:ea typeface="Times New Roman"/>
                        </a:rPr>
                        <a:t>Moderated Plenary Session</a:t>
                      </a:r>
                      <a:endParaRPr lang="en-US" sz="1200" b="1">
                        <a:latin typeface="Times New Roman"/>
                        <a:ea typeface="Times New Roman"/>
                      </a:endParaRPr>
                    </a:p>
                  </a:txBody>
                  <a:tcPr marL="53775" marR="53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500">
                <a:tc>
                  <a:txBody>
                    <a:bodyPr/>
                    <a:lstStyle/>
                    <a:p>
                      <a:pPr algn="l" rtl="0">
                        <a:spcAft>
                          <a:spcPts val="0"/>
                        </a:spcAft>
                      </a:pPr>
                      <a:endParaRPr lang="en-US" sz="1200" b="1">
                        <a:latin typeface="Times New Roman"/>
                        <a:ea typeface="Times New Roman"/>
                      </a:endParaRPr>
                    </a:p>
                  </a:txBody>
                  <a:tcPr marL="53775" marR="53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spcAft>
                          <a:spcPts val="0"/>
                        </a:spcAft>
                        <a:buSzPts val="1000"/>
                        <a:buFont typeface="Symbol"/>
                        <a:buChar char=""/>
                        <a:tabLst>
                          <a:tab pos="102870" algn="l"/>
                        </a:tabLst>
                      </a:pPr>
                      <a:r>
                        <a:rPr lang="en-US" sz="1200" b="1" dirty="0">
                          <a:solidFill>
                            <a:srgbClr val="000000"/>
                          </a:solidFill>
                          <a:latin typeface="Times New Roman"/>
                          <a:ea typeface="Times New Roman"/>
                        </a:rPr>
                        <a:t>Understand collective and individual institutional environments as a basis for integration and cooperation (Challenges &amp; Opportunities)</a:t>
                      </a:r>
                      <a:endParaRPr lang="en-US" sz="1200" b="1" dirty="0">
                        <a:latin typeface="Times New Roman"/>
                        <a:ea typeface="Times New Roman"/>
                      </a:endParaRPr>
                    </a:p>
                  </a:txBody>
                  <a:tcPr marL="53775" marR="53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JO"/>
                    </a:p>
                  </a:txBody>
                  <a:tcPr/>
                </a:tc>
              </a:tr>
              <a:tr h="239000">
                <a:tc>
                  <a:txBody>
                    <a:bodyPr/>
                    <a:lstStyle/>
                    <a:p>
                      <a:pPr algn="l" rtl="0">
                        <a:spcAft>
                          <a:spcPts val="0"/>
                        </a:spcAft>
                      </a:pPr>
                      <a:r>
                        <a:rPr lang="en-US" sz="1200" b="1">
                          <a:latin typeface="Arial"/>
                          <a:ea typeface="Times New Roman"/>
                        </a:rPr>
                        <a:t>13:00-13:30</a:t>
                      </a:r>
                      <a:endParaRPr lang="en-US" sz="1200" b="1">
                        <a:latin typeface="Times New Roman"/>
                        <a:ea typeface="Times New Roman"/>
                      </a:endParaRPr>
                    </a:p>
                  </a:txBody>
                  <a:tcPr marL="53775" marR="53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spcAft>
                          <a:spcPts val="0"/>
                        </a:spcAft>
                        <a:buSzPts val="1000"/>
                        <a:buFont typeface="Symbol"/>
                        <a:buChar char=""/>
                        <a:tabLst>
                          <a:tab pos="102870" algn="l"/>
                        </a:tabLst>
                      </a:pPr>
                      <a:r>
                        <a:rPr lang="en-US" sz="1200" b="1" dirty="0">
                          <a:solidFill>
                            <a:srgbClr val="000000"/>
                          </a:solidFill>
                          <a:latin typeface="Times New Roman"/>
                          <a:ea typeface="Times New Roman"/>
                        </a:rPr>
                        <a:t>Agreement on the Clustering of Institutional Environmental Elements </a:t>
                      </a:r>
                      <a:endParaRPr lang="en-US" sz="1200" b="1" dirty="0">
                        <a:latin typeface="Times New Roman"/>
                        <a:ea typeface="Times New Roman"/>
                      </a:endParaRPr>
                    </a:p>
                  </a:txBody>
                  <a:tcPr marL="53775" marR="53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spcAft>
                          <a:spcPts val="0"/>
                        </a:spcAft>
                        <a:buSzPts val="1000"/>
                        <a:buFont typeface="Symbol"/>
                        <a:buChar char=""/>
                        <a:tabLst>
                          <a:tab pos="102870" algn="l"/>
                        </a:tabLst>
                      </a:pPr>
                      <a:r>
                        <a:rPr lang="en-US" sz="1200" b="1">
                          <a:solidFill>
                            <a:srgbClr val="000000"/>
                          </a:solidFill>
                          <a:latin typeface="Times New Roman"/>
                          <a:ea typeface="Times New Roman"/>
                        </a:rPr>
                        <a:t>Moderator-Led</a:t>
                      </a:r>
                      <a:endParaRPr lang="en-US" sz="1200" b="1">
                        <a:latin typeface="Times New Roman"/>
                        <a:ea typeface="Times New Roman"/>
                      </a:endParaRPr>
                    </a:p>
                  </a:txBody>
                  <a:tcPr marL="53775" marR="53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65">
                <a:tc>
                  <a:txBody>
                    <a:bodyPr/>
                    <a:lstStyle/>
                    <a:p>
                      <a:pPr algn="l" rtl="0">
                        <a:spcAft>
                          <a:spcPts val="0"/>
                        </a:spcAft>
                      </a:pPr>
                      <a:r>
                        <a:rPr lang="en-US" sz="1200" b="1">
                          <a:solidFill>
                            <a:srgbClr val="FF0000"/>
                          </a:solidFill>
                          <a:latin typeface="Arial"/>
                          <a:ea typeface="Times New Roman"/>
                        </a:rPr>
                        <a:t>13:30-14:30</a:t>
                      </a:r>
                      <a:endParaRPr lang="en-US" sz="1200" b="1">
                        <a:latin typeface="Times New Roman"/>
                        <a:ea typeface="Times New Roman"/>
                      </a:endParaRPr>
                    </a:p>
                  </a:txBody>
                  <a:tcPr marL="53775" marR="53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r>
                        <a:rPr lang="en-US" sz="1200" b="1">
                          <a:solidFill>
                            <a:srgbClr val="FF0000"/>
                          </a:solidFill>
                          <a:latin typeface="Times New Roman"/>
                          <a:ea typeface="Times New Roman"/>
                        </a:rPr>
                        <a:t>Lunch Break</a:t>
                      </a:r>
                      <a:endParaRPr lang="en-US" sz="1200" b="1">
                        <a:latin typeface="Times New Roman"/>
                        <a:ea typeface="Times New Roman"/>
                      </a:endParaRPr>
                    </a:p>
                  </a:txBody>
                  <a:tcPr marL="53775" marR="53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endParaRPr lang="en-US" sz="1200" b="1">
                        <a:solidFill>
                          <a:srgbClr val="FF0000"/>
                        </a:solidFill>
                        <a:latin typeface="Times New Roman"/>
                        <a:ea typeface="Times New Roman"/>
                      </a:endParaRPr>
                    </a:p>
                  </a:txBody>
                  <a:tcPr marL="53775" marR="53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62900">
                <a:tc>
                  <a:txBody>
                    <a:bodyPr/>
                    <a:lstStyle/>
                    <a:p>
                      <a:pPr algn="l" rtl="0">
                        <a:spcAft>
                          <a:spcPts val="0"/>
                        </a:spcAft>
                      </a:pPr>
                      <a:r>
                        <a:rPr lang="en-US" sz="1200" b="1">
                          <a:latin typeface="Arial"/>
                          <a:ea typeface="Times New Roman"/>
                        </a:rPr>
                        <a:t>14:30-15:15</a:t>
                      </a:r>
                      <a:endParaRPr lang="en-US" sz="1200" b="1">
                        <a:latin typeface="Times New Roman"/>
                        <a:ea typeface="Times New Roman"/>
                      </a:endParaRPr>
                    </a:p>
                  </a:txBody>
                  <a:tcPr marL="53775" marR="53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spcAft>
                          <a:spcPts val="0"/>
                        </a:spcAft>
                        <a:buSzPts val="1000"/>
                        <a:buFont typeface="Symbol"/>
                        <a:buChar char=""/>
                        <a:tabLst>
                          <a:tab pos="102870" algn="l"/>
                        </a:tabLst>
                      </a:pPr>
                      <a:r>
                        <a:rPr lang="en-US" sz="1200" b="1" dirty="0">
                          <a:solidFill>
                            <a:srgbClr val="000000"/>
                          </a:solidFill>
                          <a:latin typeface="Times New Roman"/>
                          <a:ea typeface="Times New Roman"/>
                        </a:rPr>
                        <a:t>Presenting a Proposed </a:t>
                      </a:r>
                      <a:r>
                        <a:rPr lang="en-US" sz="1200" b="1" dirty="0">
                          <a:solidFill>
                            <a:srgbClr val="000000"/>
                          </a:solidFill>
                          <a:latin typeface="Times New Roman"/>
                          <a:ea typeface="Times New Roman"/>
                          <a:cs typeface="Times New Roman"/>
                        </a:rPr>
                        <a:t>Conceptual Operational Framework for the Project</a:t>
                      </a:r>
                      <a:endParaRPr lang="en-US" sz="1200" b="1" dirty="0">
                        <a:latin typeface="Times New Roman"/>
                        <a:ea typeface="Times New Roman"/>
                      </a:endParaRPr>
                    </a:p>
                  </a:txBody>
                  <a:tcPr marL="53775" marR="53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spcAft>
                          <a:spcPts val="0"/>
                        </a:spcAft>
                        <a:buSzPts val="1000"/>
                        <a:buFont typeface="Symbol"/>
                        <a:buChar char=""/>
                        <a:tabLst>
                          <a:tab pos="102870" algn="l"/>
                        </a:tabLst>
                      </a:pPr>
                      <a:r>
                        <a:rPr lang="en-US" sz="1200" b="1">
                          <a:solidFill>
                            <a:srgbClr val="000000"/>
                          </a:solidFill>
                          <a:latin typeface="Times New Roman"/>
                          <a:ea typeface="Times New Roman"/>
                        </a:rPr>
                        <a:t>Fadi Shraideh  / IUCN</a:t>
                      </a:r>
                      <a:r>
                        <a:rPr lang="en-US" sz="1200" b="1" i="1" u="sng">
                          <a:solidFill>
                            <a:srgbClr val="000000"/>
                          </a:solidFill>
                          <a:latin typeface="Times New Roman"/>
                          <a:ea typeface="Times New Roman"/>
                        </a:rPr>
                        <a:t> </a:t>
                      </a:r>
                      <a:r>
                        <a:rPr lang="en-US" sz="1200" b="1">
                          <a:solidFill>
                            <a:srgbClr val="000000"/>
                          </a:solidFill>
                          <a:latin typeface="Times New Roman"/>
                          <a:ea typeface="Times New Roman"/>
                        </a:rPr>
                        <a:t>&amp; Moderator</a:t>
                      </a:r>
                      <a:endParaRPr lang="en-US" sz="1200" b="1">
                        <a:latin typeface="Times New Roman"/>
                        <a:ea typeface="Times New Roman"/>
                      </a:endParaRPr>
                    </a:p>
                  </a:txBody>
                  <a:tcPr marL="53775" marR="53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7001">
                <a:tc>
                  <a:txBody>
                    <a:bodyPr/>
                    <a:lstStyle/>
                    <a:p>
                      <a:pPr algn="l" rtl="0">
                        <a:spcAft>
                          <a:spcPts val="0"/>
                        </a:spcAft>
                      </a:pPr>
                      <a:r>
                        <a:rPr lang="en-US" sz="1200" b="1" dirty="0">
                          <a:latin typeface="Arial"/>
                          <a:ea typeface="Times New Roman"/>
                        </a:rPr>
                        <a:t>15:15-15;45</a:t>
                      </a:r>
                      <a:endParaRPr lang="en-US" sz="1200" b="1" dirty="0">
                        <a:latin typeface="Times New Roman"/>
                        <a:ea typeface="Times New Roman"/>
                      </a:endParaRPr>
                    </a:p>
                  </a:txBody>
                  <a:tcPr marL="53775" marR="53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spcAft>
                          <a:spcPts val="0"/>
                        </a:spcAft>
                        <a:buSzPts val="1000"/>
                        <a:buFont typeface="Symbol"/>
                        <a:buChar char=""/>
                        <a:tabLst>
                          <a:tab pos="102870" algn="l"/>
                        </a:tabLst>
                      </a:pPr>
                      <a:r>
                        <a:rPr lang="en-US" sz="1200" b="1" dirty="0">
                          <a:solidFill>
                            <a:srgbClr val="000000"/>
                          </a:solidFill>
                          <a:latin typeface="Times New Roman"/>
                          <a:ea typeface="Times New Roman"/>
                        </a:rPr>
                        <a:t>Brainstorming on the requirements to build and sustain the proposed frameworks (&amp; forming workgroups for afternoon sessions):</a:t>
                      </a:r>
                      <a:endParaRPr lang="en-US" sz="1200" b="1" dirty="0">
                        <a:latin typeface="Times New Roman"/>
                        <a:ea typeface="Times New Roman"/>
                      </a:endParaRPr>
                    </a:p>
                    <a:p>
                      <a:pPr marL="342900" lvl="0" indent="-342900" algn="l" rtl="0">
                        <a:spcAft>
                          <a:spcPts val="0"/>
                        </a:spcAft>
                        <a:buFont typeface="Courier New"/>
                        <a:buChar char="o"/>
                      </a:pPr>
                      <a:r>
                        <a:rPr lang="en-US" sz="1200" b="1" dirty="0">
                          <a:solidFill>
                            <a:srgbClr val="000000"/>
                          </a:solidFill>
                          <a:latin typeface="Times New Roman"/>
                          <a:ea typeface="Times New Roman"/>
                        </a:rPr>
                        <a:t>Group 1: Management &amp; Operation</a:t>
                      </a:r>
                      <a:endParaRPr lang="en-US" sz="1200" b="1" dirty="0">
                        <a:latin typeface="Times New Roman"/>
                        <a:ea typeface="Times New Roman"/>
                      </a:endParaRPr>
                    </a:p>
                    <a:p>
                      <a:pPr marL="342900" lvl="0" indent="-342900" algn="l" rtl="0">
                        <a:spcAft>
                          <a:spcPts val="0"/>
                        </a:spcAft>
                        <a:buFont typeface="Courier New"/>
                        <a:buChar char="o"/>
                      </a:pPr>
                      <a:r>
                        <a:rPr lang="en-US" sz="1200" b="1" dirty="0" smtClean="0">
                          <a:solidFill>
                            <a:srgbClr val="000000"/>
                          </a:solidFill>
                          <a:latin typeface="Times New Roman"/>
                          <a:ea typeface="Times New Roman"/>
                        </a:rPr>
                        <a:t>Group 2: Communication </a:t>
                      </a:r>
                      <a:r>
                        <a:rPr lang="en-US" sz="1200" b="1" dirty="0">
                          <a:solidFill>
                            <a:srgbClr val="000000"/>
                          </a:solidFill>
                          <a:latin typeface="Times New Roman"/>
                          <a:ea typeface="Times New Roman"/>
                        </a:rPr>
                        <a:t>and Networking</a:t>
                      </a:r>
                      <a:endParaRPr lang="en-US" sz="1200" b="1" dirty="0">
                        <a:latin typeface="Times New Roman"/>
                        <a:ea typeface="Times New Roman"/>
                      </a:endParaRPr>
                    </a:p>
                    <a:p>
                      <a:pPr marL="342900" lvl="0" indent="-342900" algn="l" rtl="0">
                        <a:spcAft>
                          <a:spcPts val="0"/>
                        </a:spcAft>
                        <a:buFont typeface="Courier New"/>
                        <a:buChar char="o"/>
                      </a:pPr>
                      <a:r>
                        <a:rPr lang="en-US" sz="1200" b="1" dirty="0" smtClean="0">
                          <a:solidFill>
                            <a:srgbClr val="000000"/>
                          </a:solidFill>
                          <a:latin typeface="Times New Roman"/>
                          <a:ea typeface="Times New Roman"/>
                        </a:rPr>
                        <a:t>Group 3 Distribution </a:t>
                      </a:r>
                      <a:r>
                        <a:rPr lang="en-US" sz="1200" b="1" dirty="0">
                          <a:solidFill>
                            <a:srgbClr val="000000"/>
                          </a:solidFill>
                          <a:latin typeface="Times New Roman"/>
                          <a:ea typeface="Times New Roman"/>
                        </a:rPr>
                        <a:t>of Tasks and Roles </a:t>
                      </a:r>
                      <a:endParaRPr lang="en-US" sz="1200" b="1" dirty="0">
                        <a:latin typeface="Times New Roman"/>
                        <a:ea typeface="Times New Roman"/>
                      </a:endParaRPr>
                    </a:p>
                  </a:txBody>
                  <a:tcPr marL="53775" marR="53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spcAft>
                          <a:spcPts val="0"/>
                        </a:spcAft>
                        <a:buSzPts val="1000"/>
                        <a:buFont typeface="Symbol"/>
                        <a:buChar char=""/>
                        <a:tabLst>
                          <a:tab pos="102870" algn="l"/>
                        </a:tabLst>
                      </a:pPr>
                      <a:r>
                        <a:rPr lang="en-US" sz="1200" b="1" dirty="0">
                          <a:solidFill>
                            <a:srgbClr val="000000"/>
                          </a:solidFill>
                          <a:latin typeface="Times New Roman"/>
                          <a:ea typeface="Times New Roman"/>
                        </a:rPr>
                        <a:t>15 minutes for presentation &amp; 15 minutes for discussions for each WG</a:t>
                      </a:r>
                      <a:endParaRPr lang="en-US" sz="1200" b="1" dirty="0">
                        <a:latin typeface="Times New Roman"/>
                        <a:ea typeface="Times New Roman"/>
                      </a:endParaRPr>
                    </a:p>
                  </a:txBody>
                  <a:tcPr marL="53775" marR="53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500">
                <a:tc>
                  <a:txBody>
                    <a:bodyPr/>
                    <a:lstStyle/>
                    <a:p>
                      <a:pPr algn="l" rtl="0">
                        <a:spcAft>
                          <a:spcPts val="0"/>
                        </a:spcAft>
                      </a:pPr>
                      <a:r>
                        <a:rPr lang="en-US" sz="1200" b="1">
                          <a:solidFill>
                            <a:srgbClr val="FF0000"/>
                          </a:solidFill>
                          <a:latin typeface="Arial"/>
                          <a:ea typeface="Times New Roman"/>
                        </a:rPr>
                        <a:t>15:45-16:15</a:t>
                      </a:r>
                      <a:endParaRPr lang="en-US" sz="1200" b="1">
                        <a:latin typeface="Times New Roman"/>
                        <a:ea typeface="Times New Roman"/>
                      </a:endParaRPr>
                    </a:p>
                  </a:txBody>
                  <a:tcPr marL="53775" marR="53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r>
                        <a:rPr lang="en-US" sz="1200" b="1">
                          <a:solidFill>
                            <a:srgbClr val="FF0000"/>
                          </a:solidFill>
                          <a:latin typeface="Times New Roman"/>
                          <a:ea typeface="Times New Roman"/>
                        </a:rPr>
                        <a:t>Afternoon Break</a:t>
                      </a:r>
                      <a:endParaRPr lang="en-US" sz="1200" b="1">
                        <a:latin typeface="Times New Roman"/>
                        <a:ea typeface="Times New Roman"/>
                      </a:endParaRPr>
                    </a:p>
                  </a:txBody>
                  <a:tcPr marL="53775" marR="53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2870" algn="l" rtl="0">
                        <a:spcAft>
                          <a:spcPts val="0"/>
                        </a:spcAft>
                      </a:pPr>
                      <a:endParaRPr lang="en-US" sz="1200" b="1" dirty="0">
                        <a:solidFill>
                          <a:srgbClr val="000000"/>
                        </a:solidFill>
                        <a:latin typeface="Times New Roman"/>
                        <a:ea typeface="Times New Roman"/>
                      </a:endParaRPr>
                    </a:p>
                  </a:txBody>
                  <a:tcPr marL="53775" marR="53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58500">
                <a:tc>
                  <a:txBody>
                    <a:bodyPr/>
                    <a:lstStyle/>
                    <a:p>
                      <a:pPr algn="l" rtl="0">
                        <a:spcAft>
                          <a:spcPts val="0"/>
                        </a:spcAft>
                      </a:pPr>
                      <a:r>
                        <a:rPr lang="en-US" sz="1200" b="1">
                          <a:latin typeface="Arial"/>
                          <a:ea typeface="Times New Roman"/>
                        </a:rPr>
                        <a:t>16:15-17:00</a:t>
                      </a:r>
                      <a:endParaRPr lang="en-US" sz="1200" b="1">
                        <a:latin typeface="Times New Roman"/>
                        <a:ea typeface="Times New Roman"/>
                      </a:endParaRPr>
                    </a:p>
                  </a:txBody>
                  <a:tcPr marL="53775" marR="53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spcAft>
                          <a:spcPts val="0"/>
                        </a:spcAft>
                        <a:buSzPts val="1000"/>
                        <a:buFont typeface="Symbol"/>
                        <a:buChar char=""/>
                        <a:tabLst>
                          <a:tab pos="102870" algn="l"/>
                        </a:tabLst>
                      </a:pPr>
                      <a:r>
                        <a:rPr lang="en-US" sz="1200" b="1" dirty="0">
                          <a:solidFill>
                            <a:srgbClr val="000000"/>
                          </a:solidFill>
                          <a:latin typeface="Times New Roman"/>
                          <a:ea typeface="Times New Roman"/>
                        </a:rPr>
                        <a:t>Workgroups: getting organized and started:</a:t>
                      </a:r>
                      <a:endParaRPr lang="en-US" sz="1200" b="1" dirty="0">
                        <a:latin typeface="Times New Roman"/>
                        <a:ea typeface="Times New Roman"/>
                      </a:endParaRPr>
                    </a:p>
                    <a:p>
                      <a:pPr marL="102870" algn="l" rtl="0">
                        <a:spcAft>
                          <a:spcPts val="0"/>
                        </a:spcAft>
                      </a:pPr>
                      <a:r>
                        <a:rPr lang="en-US" sz="1200" b="1" dirty="0" smtClean="0">
                          <a:solidFill>
                            <a:srgbClr val="000000"/>
                          </a:solidFill>
                          <a:latin typeface="Times New Roman"/>
                          <a:ea typeface="Times New Roman"/>
                        </a:rPr>
                        <a:t>Each WG will discuss and present  actions needed to fulfill each requirement</a:t>
                      </a:r>
                      <a:endParaRPr lang="en-US" sz="1200" b="1" dirty="0">
                        <a:latin typeface="Times New Roman"/>
                        <a:ea typeface="Times New Roman"/>
                      </a:endParaRPr>
                    </a:p>
                  </a:txBody>
                  <a:tcPr marL="53775" marR="53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spcAft>
                          <a:spcPts val="0"/>
                        </a:spcAft>
                        <a:buSzPts val="1000"/>
                        <a:buFont typeface="Symbol"/>
                        <a:buChar char=""/>
                        <a:tabLst>
                          <a:tab pos="102870" algn="l"/>
                        </a:tabLst>
                      </a:pPr>
                      <a:r>
                        <a:rPr lang="en-US" sz="1200" b="1" dirty="0">
                          <a:solidFill>
                            <a:srgbClr val="000000"/>
                          </a:solidFill>
                          <a:latin typeface="Times New Roman"/>
                          <a:ea typeface="Times New Roman"/>
                        </a:rPr>
                        <a:t>Groups' Moderators</a:t>
                      </a:r>
                      <a:endParaRPr lang="en-US" sz="1200" b="1" dirty="0">
                        <a:latin typeface="Times New Roman"/>
                        <a:ea typeface="Times New Roman"/>
                      </a:endParaRPr>
                    </a:p>
                  </a:txBody>
                  <a:tcPr marL="53775" marR="53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00">
                <a:tc>
                  <a:txBody>
                    <a:bodyPr/>
                    <a:lstStyle/>
                    <a:p>
                      <a:pPr algn="l" rtl="0">
                        <a:spcAft>
                          <a:spcPts val="0"/>
                        </a:spcAft>
                      </a:pPr>
                      <a:r>
                        <a:rPr lang="en-US" sz="1200" b="1">
                          <a:latin typeface="Arial"/>
                          <a:ea typeface="Times New Roman"/>
                        </a:rPr>
                        <a:t>17:00-17:15</a:t>
                      </a:r>
                      <a:endParaRPr lang="en-US" sz="1200" b="1">
                        <a:latin typeface="Times New Roman"/>
                        <a:ea typeface="Times New Roman"/>
                      </a:endParaRPr>
                    </a:p>
                  </a:txBody>
                  <a:tcPr marL="53775" marR="53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spcAft>
                          <a:spcPts val="0"/>
                        </a:spcAft>
                        <a:buSzPts val="1000"/>
                        <a:buFont typeface="Symbol"/>
                        <a:buChar char=""/>
                        <a:tabLst>
                          <a:tab pos="102870" algn="l"/>
                        </a:tabLst>
                      </a:pPr>
                      <a:r>
                        <a:rPr lang="en-US" sz="1200" b="1" dirty="0">
                          <a:solidFill>
                            <a:srgbClr val="000000"/>
                          </a:solidFill>
                          <a:latin typeface="Times New Roman"/>
                          <a:ea typeface="Times New Roman"/>
                        </a:rPr>
                        <a:t>Evaluation of the Day: What should we do differently tomorrow?</a:t>
                      </a:r>
                      <a:endParaRPr lang="en-US" sz="1200" b="1" dirty="0">
                        <a:latin typeface="Times New Roman"/>
                        <a:ea typeface="Times New Roman"/>
                      </a:endParaRPr>
                    </a:p>
                  </a:txBody>
                  <a:tcPr marL="53775" marR="53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spcAft>
                          <a:spcPts val="0"/>
                        </a:spcAft>
                        <a:buSzPts val="1000"/>
                        <a:buFont typeface="Symbol"/>
                        <a:buChar char=""/>
                        <a:tabLst>
                          <a:tab pos="102870" algn="l"/>
                        </a:tabLst>
                      </a:pPr>
                      <a:r>
                        <a:rPr lang="en-US" sz="1200" b="1" dirty="0">
                          <a:solidFill>
                            <a:srgbClr val="000000"/>
                          </a:solidFill>
                          <a:latin typeface="Times New Roman"/>
                          <a:ea typeface="Times New Roman"/>
                        </a:rPr>
                        <a:t>Participants</a:t>
                      </a:r>
                      <a:endParaRPr lang="en-US" sz="1200" b="1" dirty="0">
                        <a:latin typeface="Times New Roman"/>
                        <a:ea typeface="Times New Roman"/>
                      </a:endParaRPr>
                    </a:p>
                  </a:txBody>
                  <a:tcPr marL="53775" marR="53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3" descr="flg_eu"/>
          <p:cNvPicPr>
            <a:picLocks noChangeAspect="1" noChangeArrowheads="1"/>
          </p:cNvPicPr>
          <p:nvPr/>
        </p:nvPicPr>
        <p:blipFill>
          <a:blip r:embed="rId3" cstate="print"/>
          <a:srcRect/>
          <a:stretch>
            <a:fillRect/>
          </a:stretch>
        </p:blipFill>
        <p:spPr bwMode="auto">
          <a:xfrm>
            <a:off x="7467600" y="381000"/>
            <a:ext cx="1355725" cy="914400"/>
          </a:xfrm>
          <a:prstGeom prst="rect">
            <a:avLst/>
          </a:prstGeom>
          <a:noFill/>
          <a:ln w="9525">
            <a:noFill/>
            <a:miter lim="800000"/>
            <a:headEnd/>
            <a:tailEnd/>
          </a:ln>
        </p:spPr>
      </p:pic>
      <p:pic>
        <p:nvPicPr>
          <p:cNvPr id="7" name="Picture 2" descr="C:\Users\user2011\Desktop\Icons and Pics for Training and Presentations\Peter Drucker on Illitracy.jpg"/>
          <p:cNvPicPr>
            <a:picLocks noChangeAspect="1" noChangeArrowheads="1"/>
          </p:cNvPicPr>
          <p:nvPr/>
        </p:nvPicPr>
        <p:blipFill>
          <a:blip r:embed="rId4" cstate="print"/>
          <a:srcRect/>
          <a:stretch>
            <a:fillRect/>
          </a:stretch>
        </p:blipFill>
        <p:spPr bwMode="auto">
          <a:xfrm>
            <a:off x="228600" y="1600200"/>
            <a:ext cx="8686800" cy="443865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a:xfrm>
            <a:off x="685800" y="838200"/>
            <a:ext cx="7867650" cy="792163"/>
          </a:xfrm>
        </p:spPr>
        <p:txBody>
          <a:bodyPr/>
          <a:lstStyle/>
          <a:p>
            <a:pPr algn="ctr"/>
            <a:r>
              <a:rPr lang="fr-CH" dirty="0" smtClean="0">
                <a:solidFill>
                  <a:schemeClr val="tx1"/>
                </a:solidFill>
              </a:rPr>
              <a:t>Workshop AGENDA</a:t>
            </a:r>
            <a:endParaRPr lang="en-GB" dirty="0" smtClean="0">
              <a:solidFill>
                <a:schemeClr val="tx1"/>
              </a:solidFill>
            </a:endParaRPr>
          </a:p>
        </p:txBody>
      </p:sp>
      <p:pic>
        <p:nvPicPr>
          <p:cNvPr id="8197" name="Picture 3" descr="flg_eu"/>
          <p:cNvPicPr>
            <a:picLocks noChangeAspect="1" noChangeArrowheads="1"/>
          </p:cNvPicPr>
          <p:nvPr/>
        </p:nvPicPr>
        <p:blipFill>
          <a:blip r:embed="rId3" cstate="print"/>
          <a:srcRect/>
          <a:stretch>
            <a:fillRect/>
          </a:stretch>
        </p:blipFill>
        <p:spPr bwMode="auto">
          <a:xfrm>
            <a:off x="8031163" y="228600"/>
            <a:ext cx="792162" cy="533400"/>
          </a:xfrm>
          <a:prstGeom prst="rect">
            <a:avLst/>
          </a:prstGeom>
          <a:noFill/>
          <a:ln w="9525">
            <a:noFill/>
            <a:miter lim="800000"/>
            <a:headEnd/>
            <a:tailEnd/>
          </a:ln>
        </p:spPr>
      </p:pic>
      <p:graphicFrame>
        <p:nvGraphicFramePr>
          <p:cNvPr id="5" name="Table 4"/>
          <p:cNvGraphicFramePr>
            <a:graphicFrameLocks noGrp="1"/>
          </p:cNvGraphicFramePr>
          <p:nvPr/>
        </p:nvGraphicFramePr>
        <p:xfrm>
          <a:off x="228600" y="1371602"/>
          <a:ext cx="8686800" cy="5166249"/>
        </p:xfrm>
        <a:graphic>
          <a:graphicData uri="http://schemas.openxmlformats.org/drawingml/2006/table">
            <a:tbl>
              <a:tblPr/>
              <a:tblGrid>
                <a:gridCol w="1154398"/>
                <a:gridCol w="5007039"/>
                <a:gridCol w="2525363"/>
              </a:tblGrid>
              <a:tr h="286631">
                <a:tc>
                  <a:txBody>
                    <a:bodyPr/>
                    <a:lstStyle/>
                    <a:p>
                      <a:pPr algn="ctr" rtl="0">
                        <a:spcAft>
                          <a:spcPts val="0"/>
                        </a:spcAft>
                      </a:pPr>
                      <a:r>
                        <a:rPr lang="en-US" sz="1200" b="1" dirty="0">
                          <a:solidFill>
                            <a:srgbClr val="FFFFFF"/>
                          </a:solidFill>
                          <a:latin typeface="Times New Roman"/>
                          <a:ea typeface="Times New Roman"/>
                        </a:rPr>
                        <a:t>Time</a:t>
                      </a:r>
                      <a:endParaRPr lang="en-US" sz="12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rtl="0">
                        <a:spcAft>
                          <a:spcPts val="0"/>
                        </a:spcAft>
                      </a:pPr>
                      <a:r>
                        <a:rPr lang="en-US" sz="1200" b="1">
                          <a:solidFill>
                            <a:srgbClr val="FFFFFF"/>
                          </a:solidFill>
                          <a:latin typeface="Times New Roman"/>
                          <a:ea typeface="Times New Roman"/>
                        </a:rPr>
                        <a:t>Day 2</a:t>
                      </a:r>
                      <a:endParaRPr lang="en-US" sz="12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rtl="0">
                        <a:spcAft>
                          <a:spcPts val="0"/>
                        </a:spcAft>
                      </a:pPr>
                      <a:r>
                        <a:rPr lang="en-US" sz="1200" b="1">
                          <a:solidFill>
                            <a:srgbClr val="FFFFFF"/>
                          </a:solidFill>
                          <a:latin typeface="Times New Roman"/>
                          <a:ea typeface="Times New Roman"/>
                        </a:rPr>
                        <a:t>Who &amp; How?</a:t>
                      </a:r>
                      <a:endParaRPr lang="en-US" sz="12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246767">
                <a:tc>
                  <a:txBody>
                    <a:bodyPr/>
                    <a:lstStyle/>
                    <a:p>
                      <a:pPr algn="l" rtl="0">
                        <a:spcAft>
                          <a:spcPts val="0"/>
                        </a:spcAft>
                      </a:pPr>
                      <a:r>
                        <a:rPr lang="en-US" sz="1200" b="1" dirty="0" smtClean="0">
                          <a:solidFill>
                            <a:srgbClr val="000000"/>
                          </a:solidFill>
                          <a:latin typeface="Arial"/>
                          <a:ea typeface="Times New Roman"/>
                        </a:rPr>
                        <a:t>8:30-8:45</a:t>
                      </a:r>
                      <a:endParaRPr lang="en-US" sz="12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spcAft>
                          <a:spcPts val="0"/>
                        </a:spcAft>
                        <a:buSzPts val="1000"/>
                        <a:buFont typeface="Symbol"/>
                        <a:buChar char=""/>
                        <a:tabLst>
                          <a:tab pos="102870" algn="l"/>
                        </a:tabLst>
                      </a:pPr>
                      <a:r>
                        <a:rPr lang="en-US" sz="1200" b="1" dirty="0">
                          <a:solidFill>
                            <a:srgbClr val="000000"/>
                          </a:solidFill>
                          <a:latin typeface="Times New Roman"/>
                          <a:ea typeface="Times New Roman"/>
                        </a:rPr>
                        <a:t>Recap of Day 1 and Presenting Day 2 Tasks &amp; Programme</a:t>
                      </a:r>
                      <a:endParaRPr lang="en-US" sz="12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r>
                        <a:rPr lang="en-US" sz="1200" b="1" dirty="0">
                          <a:solidFill>
                            <a:srgbClr val="000000"/>
                          </a:solidFill>
                          <a:latin typeface="Times New Roman"/>
                          <a:ea typeface="Times New Roman"/>
                        </a:rPr>
                        <a:t>Moderator</a:t>
                      </a:r>
                      <a:endParaRPr lang="en-US" sz="12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592">
                <a:tc>
                  <a:txBody>
                    <a:bodyPr/>
                    <a:lstStyle/>
                    <a:p>
                      <a:pPr algn="l" rtl="0">
                        <a:spcAft>
                          <a:spcPts val="0"/>
                        </a:spcAft>
                      </a:pPr>
                      <a:r>
                        <a:rPr lang="en-US" sz="1200" b="1" dirty="0" smtClean="0">
                          <a:latin typeface="Times New Roman"/>
                          <a:ea typeface="Times New Roman"/>
                        </a:rPr>
                        <a:t>8:45-9:15</a:t>
                      </a:r>
                      <a:endParaRPr lang="en-US" sz="1200" b="1" dirty="0">
                        <a:latin typeface="Times New Roman"/>
                        <a:ea typeface="Times New Roman"/>
                      </a:endParaRPr>
                    </a:p>
                  </a:txBody>
                  <a:tcPr marL="53775" marR="53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spcAft>
                          <a:spcPts val="0"/>
                        </a:spcAft>
                        <a:buSzPts val="1000"/>
                        <a:buFont typeface="Symbol"/>
                        <a:buChar char=""/>
                        <a:tabLst>
                          <a:tab pos="102870" algn="l"/>
                        </a:tabLst>
                      </a:pPr>
                      <a:r>
                        <a:rPr lang="en-US" sz="1200" b="1" dirty="0" smtClean="0">
                          <a:latin typeface="Times New Roman"/>
                          <a:ea typeface="Times New Roman"/>
                        </a:rPr>
                        <a:t>Presenting Summary of Day 1 Plenary Sessions Outputs</a:t>
                      </a:r>
                      <a:endParaRPr lang="en-US" sz="1200" b="1" dirty="0">
                        <a:latin typeface="Times New Roman"/>
                        <a:ea typeface="Times New Roman"/>
                      </a:endParaRPr>
                    </a:p>
                  </a:txBody>
                  <a:tcPr marL="53775" marR="53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defTabSz="914400" rtl="0" eaLnBrk="1" fontAlgn="auto" latinLnBrk="0" hangingPunct="1">
                        <a:lnSpc>
                          <a:spcPct val="100000"/>
                        </a:lnSpc>
                        <a:spcBef>
                          <a:spcPts val="0"/>
                        </a:spcBef>
                        <a:spcAft>
                          <a:spcPts val="0"/>
                        </a:spcAft>
                        <a:buClrTx/>
                        <a:buSzPts val="1000"/>
                        <a:buFont typeface="Symbol"/>
                        <a:buNone/>
                        <a:tabLst>
                          <a:tab pos="102870" algn="l"/>
                        </a:tabLst>
                        <a:defRPr/>
                      </a:pPr>
                      <a:r>
                        <a:rPr lang="en-US" sz="1200" b="1" dirty="0" smtClean="0">
                          <a:solidFill>
                            <a:srgbClr val="000000"/>
                          </a:solidFill>
                          <a:latin typeface="Times New Roman"/>
                          <a:ea typeface="Times New Roman"/>
                        </a:rPr>
                        <a:t>Moderated Plenary Session</a:t>
                      </a:r>
                      <a:endParaRPr lang="en-US" sz="1200" b="1" dirty="0" smtClean="0">
                        <a:latin typeface="Times New Roman"/>
                        <a:ea typeface="Times New Roman"/>
                      </a:endParaRPr>
                    </a:p>
                    <a:p>
                      <a:pPr marL="342900" lvl="0" indent="-342900" algn="l" rtl="0">
                        <a:spcAft>
                          <a:spcPts val="0"/>
                        </a:spcAft>
                        <a:buSzPts val="1000"/>
                        <a:buFont typeface="Symbol"/>
                        <a:buNone/>
                        <a:tabLst>
                          <a:tab pos="102870" algn="l"/>
                        </a:tabLst>
                      </a:pPr>
                      <a:endParaRPr lang="en-US" sz="1200" b="1" dirty="0">
                        <a:latin typeface="Times New Roman"/>
                        <a:ea typeface="Times New Roman"/>
                      </a:endParaRPr>
                    </a:p>
                  </a:txBody>
                  <a:tcPr marL="53775" marR="53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592">
                <a:tc>
                  <a:txBody>
                    <a:bodyPr/>
                    <a:lstStyle/>
                    <a:p>
                      <a:pPr algn="l" rtl="0">
                        <a:spcAft>
                          <a:spcPts val="0"/>
                        </a:spcAft>
                      </a:pPr>
                      <a:r>
                        <a:rPr lang="en-US" sz="1200" b="1" dirty="0" smtClean="0">
                          <a:latin typeface="Times New Roman"/>
                          <a:ea typeface="Times New Roman"/>
                        </a:rPr>
                        <a:t>9:15-10:15</a:t>
                      </a:r>
                      <a:endParaRPr lang="en-US" sz="1200" b="1" dirty="0">
                        <a:latin typeface="Times New Roman"/>
                        <a:ea typeface="Times New Roman"/>
                      </a:endParaRPr>
                    </a:p>
                  </a:txBody>
                  <a:tcPr marL="53775" marR="53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spcAft>
                          <a:spcPts val="0"/>
                        </a:spcAft>
                        <a:buSzPts val="1000"/>
                        <a:buFont typeface="Symbol"/>
                        <a:buChar char=""/>
                        <a:tabLst>
                          <a:tab pos="102870" algn="l"/>
                        </a:tabLst>
                      </a:pPr>
                      <a:r>
                        <a:rPr lang="en-US" sz="1200" b="1" dirty="0" smtClean="0">
                          <a:solidFill>
                            <a:srgbClr val="000000"/>
                          </a:solidFill>
                          <a:latin typeface="Times New Roman"/>
                          <a:ea typeface="Times New Roman"/>
                        </a:rPr>
                        <a:t>Workgroups: Each </a:t>
                      </a:r>
                      <a:r>
                        <a:rPr lang="en-US" sz="1200" b="1" dirty="0" smtClean="0">
                          <a:solidFill>
                            <a:srgbClr val="000000"/>
                          </a:solidFill>
                          <a:latin typeface="Times New Roman"/>
                          <a:ea typeface="Times New Roman"/>
                        </a:rPr>
                        <a:t>WG will discuss and present  actions needed to fulfill each requirement</a:t>
                      </a:r>
                      <a:endParaRPr lang="en-US" sz="1200" b="1" dirty="0">
                        <a:latin typeface="Times New Roman"/>
                        <a:ea typeface="Times New Roman"/>
                      </a:endParaRPr>
                    </a:p>
                  </a:txBody>
                  <a:tcPr marL="53775" marR="53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spcAft>
                          <a:spcPts val="0"/>
                        </a:spcAft>
                        <a:buSzPts val="1000"/>
                        <a:buFont typeface="Symbol"/>
                        <a:buNone/>
                        <a:tabLst>
                          <a:tab pos="102870" algn="l"/>
                        </a:tabLst>
                      </a:pPr>
                      <a:r>
                        <a:rPr lang="en-US" sz="1200" b="1" dirty="0">
                          <a:solidFill>
                            <a:srgbClr val="000000"/>
                          </a:solidFill>
                          <a:latin typeface="Times New Roman"/>
                          <a:ea typeface="Times New Roman"/>
                        </a:rPr>
                        <a:t>Groups' Moderators</a:t>
                      </a:r>
                      <a:endParaRPr lang="en-US" sz="1200" b="1" dirty="0">
                        <a:latin typeface="Times New Roman"/>
                        <a:ea typeface="Times New Roman"/>
                      </a:endParaRPr>
                    </a:p>
                  </a:txBody>
                  <a:tcPr marL="53775" marR="53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592">
                <a:tc>
                  <a:txBody>
                    <a:bodyPr/>
                    <a:lstStyle/>
                    <a:p>
                      <a:pPr algn="l" rtl="0">
                        <a:spcAft>
                          <a:spcPts val="0"/>
                        </a:spcAft>
                      </a:pPr>
                      <a:r>
                        <a:rPr lang="en-US" sz="1200" b="1" dirty="0" smtClean="0">
                          <a:latin typeface="Times New Roman"/>
                          <a:ea typeface="Times New Roman"/>
                        </a:rPr>
                        <a:t>10:15-11:30</a:t>
                      </a:r>
                      <a:endParaRPr lang="en-US" sz="1200" b="1" dirty="0">
                        <a:latin typeface="Times New Roman"/>
                        <a:ea typeface="Times New Roman"/>
                      </a:endParaRPr>
                    </a:p>
                  </a:txBody>
                  <a:tcPr marL="53775" marR="53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spcAft>
                          <a:spcPts val="0"/>
                        </a:spcAft>
                        <a:buSzPts val="1000"/>
                        <a:buFont typeface="Symbol"/>
                        <a:buChar char=""/>
                        <a:tabLst>
                          <a:tab pos="102870" algn="l"/>
                        </a:tabLst>
                      </a:pPr>
                      <a:r>
                        <a:rPr lang="en-US" sz="1200" b="1" dirty="0">
                          <a:solidFill>
                            <a:srgbClr val="000000"/>
                          </a:solidFill>
                          <a:latin typeface="Times New Roman"/>
                          <a:ea typeface="Times New Roman"/>
                        </a:rPr>
                        <a:t> Presentations of WGs Outputs: </a:t>
                      </a:r>
                      <a:r>
                        <a:rPr lang="en-US" sz="1200" b="1" dirty="0" smtClean="0">
                          <a:solidFill>
                            <a:srgbClr val="000000"/>
                          </a:solidFill>
                          <a:latin typeface="Times New Roman"/>
                          <a:ea typeface="Times New Roman"/>
                        </a:rPr>
                        <a:t>10 </a:t>
                      </a:r>
                      <a:r>
                        <a:rPr lang="en-US" sz="1200" b="1" dirty="0">
                          <a:solidFill>
                            <a:srgbClr val="000000"/>
                          </a:solidFill>
                          <a:latin typeface="Times New Roman"/>
                          <a:ea typeface="Times New Roman"/>
                        </a:rPr>
                        <a:t>minutes for presentation &amp; </a:t>
                      </a:r>
                      <a:r>
                        <a:rPr lang="en-US" sz="1200" b="1" dirty="0" smtClean="0">
                          <a:solidFill>
                            <a:srgbClr val="000000"/>
                          </a:solidFill>
                          <a:latin typeface="Times New Roman"/>
                          <a:ea typeface="Times New Roman"/>
                        </a:rPr>
                        <a:t>5 </a:t>
                      </a:r>
                      <a:r>
                        <a:rPr lang="en-US" sz="1200" b="1" dirty="0">
                          <a:solidFill>
                            <a:srgbClr val="000000"/>
                          </a:solidFill>
                          <a:latin typeface="Times New Roman"/>
                          <a:ea typeface="Times New Roman"/>
                        </a:rPr>
                        <a:t>minutes for discussions for each WG</a:t>
                      </a:r>
                      <a:endParaRPr lang="en-US" sz="12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spcAft>
                          <a:spcPts val="0"/>
                        </a:spcAft>
                        <a:buSzPts val="1000"/>
                        <a:buFont typeface="Symbol"/>
                        <a:buNone/>
                        <a:tabLst>
                          <a:tab pos="102870" algn="l"/>
                        </a:tabLst>
                      </a:pPr>
                      <a:r>
                        <a:rPr lang="en-US" sz="1200" b="1" dirty="0">
                          <a:solidFill>
                            <a:srgbClr val="000000"/>
                          </a:solidFill>
                          <a:latin typeface="Times New Roman"/>
                          <a:ea typeface="Times New Roman"/>
                        </a:rPr>
                        <a:t>WGs Reporters </a:t>
                      </a:r>
                      <a:endParaRPr lang="en-US" sz="12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957">
                <a:tc>
                  <a:txBody>
                    <a:bodyPr/>
                    <a:lstStyle/>
                    <a:p>
                      <a:pPr algn="l" rtl="0">
                        <a:spcAft>
                          <a:spcPts val="0"/>
                        </a:spcAft>
                      </a:pPr>
                      <a:r>
                        <a:rPr lang="en-US" sz="1200" b="1" dirty="0" smtClean="0">
                          <a:solidFill>
                            <a:srgbClr val="FF0000"/>
                          </a:solidFill>
                          <a:latin typeface="Arial"/>
                          <a:ea typeface="Times New Roman"/>
                        </a:rPr>
                        <a:t>11:00-</a:t>
                      </a:r>
                      <a:endParaRPr lang="en-US" sz="12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spcAft>
                          <a:spcPts val="0"/>
                        </a:spcAft>
                      </a:pPr>
                      <a:r>
                        <a:rPr lang="en-US" sz="1200" b="1" dirty="0">
                          <a:solidFill>
                            <a:srgbClr val="FF0000"/>
                          </a:solidFill>
                          <a:latin typeface="Times New Roman"/>
                          <a:ea typeface="Times New Roman"/>
                        </a:rPr>
                        <a:t>Morning Break Taken in the Group Work</a:t>
                      </a:r>
                      <a:endParaRPr lang="en-US" sz="12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spcAft>
                          <a:spcPts val="0"/>
                        </a:spcAft>
                      </a:pPr>
                      <a:endParaRPr lang="en-US" sz="12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72867">
                <a:tc>
                  <a:txBody>
                    <a:bodyPr/>
                    <a:lstStyle/>
                    <a:p>
                      <a:pPr algn="l" rtl="0">
                        <a:spcAft>
                          <a:spcPts val="0"/>
                        </a:spcAft>
                      </a:pPr>
                      <a:r>
                        <a:rPr lang="en-US" sz="1200" b="1" dirty="0" smtClean="0">
                          <a:latin typeface="Arial"/>
                          <a:ea typeface="Times New Roman"/>
                        </a:rPr>
                        <a:t>11:30-12:00</a:t>
                      </a:r>
                      <a:endParaRPr lang="en-US" sz="12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spcAft>
                          <a:spcPts val="0"/>
                        </a:spcAft>
                        <a:buSzPts val="1000"/>
                        <a:buFont typeface="Symbol"/>
                        <a:buChar char=""/>
                        <a:tabLst>
                          <a:tab pos="102870" algn="l"/>
                        </a:tabLst>
                      </a:pPr>
                      <a:r>
                        <a:rPr lang="en-US" sz="1200" b="1" dirty="0" smtClean="0">
                          <a:solidFill>
                            <a:srgbClr val="000000"/>
                          </a:solidFill>
                          <a:latin typeface="Times New Roman"/>
                          <a:ea typeface="Times New Roman"/>
                        </a:rPr>
                        <a:t>Presenting </a:t>
                      </a:r>
                      <a:r>
                        <a:rPr lang="en-US" sz="1200" b="1" dirty="0" smtClean="0">
                          <a:solidFill>
                            <a:srgbClr val="000000"/>
                          </a:solidFill>
                          <a:latin typeface="Times New Roman"/>
                          <a:ea typeface="Times New Roman"/>
                        </a:rPr>
                        <a:t>the Proposed Log-Frame &amp; Road </a:t>
                      </a:r>
                      <a:r>
                        <a:rPr lang="en-US" sz="1200" b="1" dirty="0">
                          <a:solidFill>
                            <a:srgbClr val="000000"/>
                          </a:solidFill>
                          <a:latin typeface="Times New Roman"/>
                          <a:ea typeface="Times New Roman"/>
                        </a:rPr>
                        <a:t>to the Action Plan</a:t>
                      </a:r>
                      <a:endParaRPr lang="en-US" sz="12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spcAft>
                          <a:spcPts val="0"/>
                        </a:spcAft>
                        <a:buSzPts val="1000"/>
                        <a:buFont typeface="Symbol"/>
                        <a:buNone/>
                        <a:tabLst>
                          <a:tab pos="102870" algn="l"/>
                        </a:tabLst>
                      </a:pPr>
                      <a:r>
                        <a:rPr lang="en-US" sz="1200" b="1" dirty="0" err="1" smtClean="0">
                          <a:solidFill>
                            <a:srgbClr val="000000"/>
                          </a:solidFill>
                          <a:latin typeface="Times New Roman"/>
                          <a:ea typeface="Times New Roman"/>
                        </a:rPr>
                        <a:t>Fadi</a:t>
                      </a:r>
                      <a:r>
                        <a:rPr lang="en-US" sz="1200" b="1" dirty="0" smtClean="0">
                          <a:solidFill>
                            <a:srgbClr val="000000"/>
                          </a:solidFill>
                          <a:latin typeface="Times New Roman"/>
                          <a:ea typeface="Times New Roman"/>
                        </a:rPr>
                        <a:t> </a:t>
                      </a:r>
                      <a:r>
                        <a:rPr lang="en-US" sz="1200" b="1" dirty="0" err="1" smtClean="0">
                          <a:solidFill>
                            <a:srgbClr val="000000"/>
                          </a:solidFill>
                          <a:latin typeface="Times New Roman"/>
                          <a:ea typeface="Times New Roman"/>
                        </a:rPr>
                        <a:t>Shraideh</a:t>
                      </a:r>
                      <a:r>
                        <a:rPr lang="en-US" sz="1200" b="1" dirty="0" smtClean="0">
                          <a:solidFill>
                            <a:srgbClr val="000000"/>
                          </a:solidFill>
                          <a:latin typeface="Times New Roman"/>
                          <a:ea typeface="Times New Roman"/>
                        </a:rPr>
                        <a:t>/IUCN &amp; Moderator</a:t>
                      </a:r>
                      <a:endParaRPr lang="en-US" sz="12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631">
                <a:tc>
                  <a:txBody>
                    <a:bodyPr/>
                    <a:lstStyle/>
                    <a:p>
                      <a:pPr algn="l" rtl="0">
                        <a:spcAft>
                          <a:spcPts val="0"/>
                        </a:spcAft>
                      </a:pPr>
                      <a:r>
                        <a:rPr lang="en-US" sz="1200" b="1" dirty="0" smtClean="0">
                          <a:latin typeface="Arial"/>
                          <a:ea typeface="Times New Roman"/>
                        </a:rPr>
                        <a:t>12:00-13:15</a:t>
                      </a:r>
                      <a:endParaRPr lang="en-US" sz="12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defTabSz="914400" rtl="0" eaLnBrk="1" latinLnBrk="0" hangingPunct="1">
                        <a:spcAft>
                          <a:spcPts val="0"/>
                        </a:spcAft>
                        <a:buSzPts val="1000"/>
                        <a:buFont typeface="Symbol"/>
                        <a:buChar char=""/>
                        <a:tabLst>
                          <a:tab pos="102870" algn="l"/>
                        </a:tabLst>
                      </a:pPr>
                      <a:r>
                        <a:rPr lang="en-US" sz="1200" b="1" kern="1200" dirty="0" smtClean="0">
                          <a:solidFill>
                            <a:srgbClr val="000000"/>
                          </a:solidFill>
                          <a:latin typeface="Times New Roman"/>
                          <a:ea typeface="Times New Roman"/>
                          <a:cs typeface="+mn-cs"/>
                        </a:rPr>
                        <a:t>Building on the Outputs of WGs: </a:t>
                      </a:r>
                    </a:p>
                    <a:p>
                      <a:pPr marL="342900" lvl="0" indent="-342900" algn="l" rtl="0">
                        <a:spcAft>
                          <a:spcPts val="0"/>
                        </a:spcAft>
                        <a:buSzPts val="1000"/>
                        <a:buFont typeface="Wingdings" pitchFamily="2" charset="2"/>
                        <a:buChar char="q"/>
                        <a:tabLst>
                          <a:tab pos="102870" algn="l"/>
                        </a:tabLst>
                      </a:pPr>
                      <a:r>
                        <a:rPr lang="en-US" sz="1200" b="1" dirty="0" smtClean="0">
                          <a:solidFill>
                            <a:srgbClr val="000000"/>
                          </a:solidFill>
                          <a:latin typeface="Times New Roman"/>
                          <a:ea typeface="Times New Roman"/>
                        </a:rPr>
                        <a:t>Selecting Priority Actions for Year 1</a:t>
                      </a:r>
                      <a:endParaRPr lang="en-US" sz="1200" b="1" dirty="0" smtClean="0">
                        <a:latin typeface="Times New Roman"/>
                        <a:ea typeface="Times New Roman"/>
                      </a:endParaRPr>
                    </a:p>
                    <a:p>
                      <a:pPr marL="342900" lvl="0" indent="-342900" algn="l" rtl="0">
                        <a:spcAft>
                          <a:spcPts val="0"/>
                        </a:spcAft>
                        <a:buSzPts val="1000"/>
                        <a:buFont typeface="Wingdings" pitchFamily="2" charset="2"/>
                        <a:buChar char="q"/>
                        <a:tabLst>
                          <a:tab pos="102870" algn="l"/>
                        </a:tabLst>
                      </a:pPr>
                      <a:r>
                        <a:rPr lang="en-US" sz="1200" b="1" dirty="0" smtClean="0">
                          <a:solidFill>
                            <a:srgbClr val="000000"/>
                          </a:solidFill>
                          <a:latin typeface="Times New Roman"/>
                          <a:ea typeface="Times New Roman"/>
                        </a:rPr>
                        <a:t>Populating the Action Plan form</a:t>
                      </a:r>
                      <a:endParaRPr lang="en-US" sz="1200" b="1" dirty="0" smtClean="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defTabSz="914400" rtl="0" eaLnBrk="1" fontAlgn="auto" latinLnBrk="0" hangingPunct="1">
                        <a:lnSpc>
                          <a:spcPct val="100000"/>
                        </a:lnSpc>
                        <a:spcBef>
                          <a:spcPts val="0"/>
                        </a:spcBef>
                        <a:spcAft>
                          <a:spcPts val="0"/>
                        </a:spcAft>
                        <a:buClrTx/>
                        <a:buSzPts val="1000"/>
                        <a:buFont typeface="Symbol"/>
                        <a:buNone/>
                        <a:tabLst>
                          <a:tab pos="102870" algn="l"/>
                        </a:tabLst>
                        <a:defRPr/>
                      </a:pPr>
                      <a:r>
                        <a:rPr lang="en-US" sz="1200" b="1" kern="1200" dirty="0" smtClean="0">
                          <a:solidFill>
                            <a:srgbClr val="000000"/>
                          </a:solidFill>
                          <a:latin typeface="Times New Roman"/>
                          <a:ea typeface="Times New Roman"/>
                          <a:cs typeface="+mn-cs"/>
                        </a:rPr>
                        <a:t>Groups' Moderators</a:t>
                      </a:r>
                    </a:p>
                    <a:p>
                      <a:pPr marL="342900" lvl="0" indent="-342900" algn="l" defTabSz="914400" rtl="0" eaLnBrk="1" latinLnBrk="0" hangingPunct="1">
                        <a:spcAft>
                          <a:spcPts val="0"/>
                        </a:spcAft>
                        <a:buSzPts val="1000"/>
                        <a:buFont typeface="Symbol"/>
                        <a:buNone/>
                        <a:tabLst>
                          <a:tab pos="102870" algn="l"/>
                        </a:tabLst>
                      </a:pPr>
                      <a:endParaRPr lang="en-US" sz="1200" b="1" kern="1200" dirty="0">
                        <a:solidFill>
                          <a:srgbClr val="000000"/>
                        </a:solidFill>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631">
                <a:tc>
                  <a:txBody>
                    <a:bodyPr/>
                    <a:lstStyle/>
                    <a:p>
                      <a:pPr algn="l" rtl="0">
                        <a:spcAft>
                          <a:spcPts val="0"/>
                        </a:spcAft>
                      </a:pPr>
                      <a:r>
                        <a:rPr lang="en-US" sz="1200" b="1" dirty="0" smtClean="0">
                          <a:latin typeface="Times New Roman"/>
                          <a:ea typeface="Times New Roman"/>
                        </a:rPr>
                        <a:t>13:15-13:30</a:t>
                      </a:r>
                      <a:endParaRPr lang="en-US" sz="12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spcAft>
                          <a:spcPts val="0"/>
                        </a:spcAft>
                        <a:buSzPts val="1000"/>
                        <a:buFont typeface="Symbol"/>
                        <a:buChar char=""/>
                        <a:tabLst>
                          <a:tab pos="102870" algn="l"/>
                        </a:tabLst>
                      </a:pPr>
                      <a:r>
                        <a:rPr lang="en-US" sz="1200" b="1" dirty="0" smtClean="0">
                          <a:solidFill>
                            <a:srgbClr val="000000"/>
                          </a:solidFill>
                          <a:latin typeface="Times New Roman"/>
                          <a:ea typeface="Times New Roman"/>
                        </a:rPr>
                        <a:t> Getting Ready for Presentations of WGs Outputs</a:t>
                      </a:r>
                      <a:endParaRPr lang="en-US" sz="12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defTabSz="914400" rtl="0" eaLnBrk="1" fontAlgn="auto" latinLnBrk="0" hangingPunct="1">
                        <a:lnSpc>
                          <a:spcPct val="100000"/>
                        </a:lnSpc>
                        <a:spcBef>
                          <a:spcPts val="0"/>
                        </a:spcBef>
                        <a:spcAft>
                          <a:spcPts val="0"/>
                        </a:spcAft>
                        <a:buClrTx/>
                        <a:buSzPts val="1000"/>
                        <a:buFont typeface="Symbol"/>
                        <a:buNone/>
                        <a:tabLst>
                          <a:tab pos="102870" algn="l"/>
                        </a:tabLst>
                        <a:defRPr/>
                      </a:pPr>
                      <a:r>
                        <a:rPr lang="en-US" sz="1200" b="1" dirty="0" smtClean="0">
                          <a:solidFill>
                            <a:srgbClr val="000000"/>
                          </a:solidFill>
                          <a:latin typeface="Times New Roman"/>
                          <a:ea typeface="Times New Roman"/>
                        </a:rPr>
                        <a:t>WGs Reporters &amp; Lara </a:t>
                      </a:r>
                      <a:r>
                        <a:rPr lang="en-US" sz="1200" b="1" dirty="0" err="1" smtClean="0">
                          <a:solidFill>
                            <a:srgbClr val="000000"/>
                          </a:solidFill>
                          <a:latin typeface="Times New Roman"/>
                          <a:ea typeface="Times New Roman"/>
                        </a:rPr>
                        <a:t>Nassar</a:t>
                      </a:r>
                      <a:endParaRPr lang="en-US" sz="1200" b="1" dirty="0" smtClean="0">
                        <a:latin typeface="Times New Roman"/>
                        <a:ea typeface="Times New Roman"/>
                      </a:endParaRPr>
                    </a:p>
                    <a:p>
                      <a:pPr marL="342900" lvl="0" indent="-342900" algn="l" defTabSz="914400" rtl="0" eaLnBrk="1" latinLnBrk="0" hangingPunct="1">
                        <a:spcAft>
                          <a:spcPts val="0"/>
                        </a:spcAft>
                        <a:buSzPts val="1000"/>
                        <a:buFont typeface="Symbol"/>
                        <a:buNone/>
                        <a:tabLst>
                          <a:tab pos="102870" algn="l"/>
                        </a:tabLst>
                      </a:pPr>
                      <a:endParaRPr lang="en-US" sz="1200" b="1" kern="1200" dirty="0">
                        <a:solidFill>
                          <a:srgbClr val="000000"/>
                        </a:solidFill>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957">
                <a:tc>
                  <a:txBody>
                    <a:bodyPr/>
                    <a:lstStyle/>
                    <a:p>
                      <a:pPr algn="l" rtl="0">
                        <a:spcAft>
                          <a:spcPts val="0"/>
                        </a:spcAft>
                      </a:pPr>
                      <a:r>
                        <a:rPr lang="en-US" sz="1200" b="1" dirty="0" smtClean="0">
                          <a:solidFill>
                            <a:srgbClr val="FF0000"/>
                          </a:solidFill>
                          <a:latin typeface="Arial"/>
                          <a:ea typeface="Times New Roman"/>
                        </a:rPr>
                        <a:t>13:30-14:15</a:t>
                      </a:r>
                      <a:endParaRPr lang="en-US" sz="12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r>
                        <a:rPr lang="en-US" sz="1200" b="1" dirty="0">
                          <a:solidFill>
                            <a:srgbClr val="FF0000"/>
                          </a:solidFill>
                          <a:latin typeface="Times New Roman"/>
                          <a:ea typeface="Times New Roman"/>
                        </a:rPr>
                        <a:t>Lunch Break</a:t>
                      </a:r>
                      <a:endParaRPr lang="en-US" sz="12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endParaRPr lang="en-US" sz="12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418043">
                <a:tc>
                  <a:txBody>
                    <a:bodyPr/>
                    <a:lstStyle/>
                    <a:p>
                      <a:pPr algn="l" rtl="0">
                        <a:spcAft>
                          <a:spcPts val="0"/>
                        </a:spcAft>
                      </a:pPr>
                      <a:r>
                        <a:rPr lang="en-US" sz="1200" b="1" dirty="0" smtClean="0">
                          <a:latin typeface="Arial"/>
                          <a:ea typeface="Times New Roman"/>
                        </a:rPr>
                        <a:t>14:15-15:15</a:t>
                      </a:r>
                      <a:endParaRPr lang="en-US" sz="12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spcAft>
                          <a:spcPts val="0"/>
                        </a:spcAft>
                        <a:buSzPts val="1000"/>
                        <a:buFont typeface="Symbol"/>
                        <a:buChar char=""/>
                        <a:tabLst>
                          <a:tab pos="102870" algn="l"/>
                        </a:tabLst>
                      </a:pPr>
                      <a:r>
                        <a:rPr lang="en-US" sz="1200" b="1" dirty="0">
                          <a:solidFill>
                            <a:srgbClr val="000000"/>
                          </a:solidFill>
                          <a:latin typeface="Times New Roman"/>
                          <a:ea typeface="Times New Roman"/>
                        </a:rPr>
                        <a:t> Presentations of WGs Outputs: </a:t>
                      </a:r>
                      <a:r>
                        <a:rPr lang="en-US" sz="1200" b="1" dirty="0" smtClean="0">
                          <a:solidFill>
                            <a:srgbClr val="000000"/>
                          </a:solidFill>
                          <a:latin typeface="Times New Roman"/>
                          <a:ea typeface="Times New Roman"/>
                        </a:rPr>
                        <a:t>10 </a:t>
                      </a:r>
                      <a:r>
                        <a:rPr lang="en-US" sz="1200" b="1" dirty="0">
                          <a:solidFill>
                            <a:srgbClr val="000000"/>
                          </a:solidFill>
                          <a:latin typeface="Times New Roman"/>
                          <a:ea typeface="Times New Roman"/>
                        </a:rPr>
                        <a:t>minutes for presentation &amp; </a:t>
                      </a:r>
                      <a:r>
                        <a:rPr lang="en-US" sz="1200" b="1" dirty="0" smtClean="0">
                          <a:solidFill>
                            <a:srgbClr val="000000"/>
                          </a:solidFill>
                          <a:latin typeface="Times New Roman"/>
                          <a:ea typeface="Times New Roman"/>
                        </a:rPr>
                        <a:t>10 </a:t>
                      </a:r>
                      <a:r>
                        <a:rPr lang="en-US" sz="1200" b="1" dirty="0">
                          <a:solidFill>
                            <a:srgbClr val="000000"/>
                          </a:solidFill>
                          <a:latin typeface="Times New Roman"/>
                          <a:ea typeface="Times New Roman"/>
                        </a:rPr>
                        <a:t>minutes for discussions for each WG</a:t>
                      </a:r>
                      <a:endParaRPr lang="en-US" sz="12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spcAft>
                          <a:spcPts val="0"/>
                        </a:spcAft>
                        <a:buSzPts val="1000"/>
                        <a:buFont typeface="Symbol"/>
                        <a:buNone/>
                        <a:tabLst>
                          <a:tab pos="102870" algn="l"/>
                        </a:tabLst>
                      </a:pPr>
                      <a:r>
                        <a:rPr lang="en-US" sz="1200" b="1" dirty="0">
                          <a:solidFill>
                            <a:srgbClr val="000000"/>
                          </a:solidFill>
                          <a:latin typeface="Times New Roman"/>
                          <a:ea typeface="Times New Roman"/>
                        </a:rPr>
                        <a:t>WGs Reporters </a:t>
                      </a:r>
                      <a:endParaRPr lang="en-US" sz="12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957">
                <a:tc>
                  <a:txBody>
                    <a:bodyPr/>
                    <a:lstStyle/>
                    <a:p>
                      <a:pPr algn="l" rtl="0">
                        <a:spcAft>
                          <a:spcPts val="0"/>
                        </a:spcAft>
                      </a:pPr>
                      <a:r>
                        <a:rPr lang="en-US" sz="1200" b="1">
                          <a:solidFill>
                            <a:srgbClr val="FF0000"/>
                          </a:solidFill>
                          <a:latin typeface="Arial"/>
                          <a:ea typeface="Times New Roman"/>
                        </a:rPr>
                        <a:t>15:45-16:15</a:t>
                      </a:r>
                      <a:endParaRPr lang="en-US" sz="12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r>
                        <a:rPr lang="en-US" sz="1200" b="1" dirty="0">
                          <a:solidFill>
                            <a:srgbClr val="FF0000"/>
                          </a:solidFill>
                          <a:latin typeface="Times New Roman"/>
                          <a:ea typeface="Times New Roman"/>
                        </a:rPr>
                        <a:t>Afternoon Break</a:t>
                      </a:r>
                      <a:endParaRPr lang="en-US" sz="12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endParaRPr lang="en-US" sz="12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86631">
                <a:tc>
                  <a:txBody>
                    <a:bodyPr/>
                    <a:lstStyle/>
                    <a:p>
                      <a:pPr algn="l" rtl="0">
                        <a:spcAft>
                          <a:spcPts val="0"/>
                        </a:spcAft>
                      </a:pPr>
                      <a:r>
                        <a:rPr lang="en-US" sz="1200" b="1">
                          <a:latin typeface="Arial"/>
                          <a:ea typeface="Times New Roman"/>
                        </a:rPr>
                        <a:t>16:15:17:00</a:t>
                      </a:r>
                      <a:endParaRPr lang="en-US" sz="12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r>
                        <a:rPr lang="en-US" sz="1200" b="1" kern="1200" dirty="0">
                          <a:solidFill>
                            <a:srgbClr val="000000"/>
                          </a:solidFill>
                          <a:latin typeface="Times New Roman"/>
                          <a:ea typeface="Times New Roman"/>
                          <a:cs typeface="+mn-cs"/>
                        </a:rPr>
                        <a:t>Finalizing Action Plan Draft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spcAft>
                          <a:spcPts val="0"/>
                        </a:spcAft>
                        <a:buSzPts val="1000"/>
                        <a:buFont typeface="Symbol"/>
                        <a:buChar char=""/>
                        <a:tabLst>
                          <a:tab pos="102870" algn="l"/>
                        </a:tabLst>
                      </a:pPr>
                      <a:r>
                        <a:rPr lang="en-US" sz="1200" b="1">
                          <a:solidFill>
                            <a:srgbClr val="000000"/>
                          </a:solidFill>
                          <a:latin typeface="Times New Roman"/>
                          <a:ea typeface="Times New Roman"/>
                        </a:rPr>
                        <a:t>Moderator-Led</a:t>
                      </a:r>
                      <a:endParaRPr lang="en-US" sz="12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3263">
                <a:tc>
                  <a:txBody>
                    <a:bodyPr/>
                    <a:lstStyle/>
                    <a:p>
                      <a:pPr algn="l" rtl="0">
                        <a:spcAft>
                          <a:spcPts val="0"/>
                        </a:spcAft>
                      </a:pPr>
                      <a:r>
                        <a:rPr lang="en-US" sz="1200" b="1">
                          <a:latin typeface="Arial"/>
                          <a:ea typeface="Times New Roman"/>
                        </a:rPr>
                        <a:t>17:00-17:15</a:t>
                      </a:r>
                      <a:endParaRPr lang="en-US" sz="12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spcAft>
                          <a:spcPts val="0"/>
                        </a:spcAft>
                        <a:buSzPts val="1000"/>
                        <a:buFont typeface="Symbol"/>
                        <a:buChar char=""/>
                        <a:tabLst>
                          <a:tab pos="102870" algn="l"/>
                        </a:tabLst>
                      </a:pPr>
                      <a:r>
                        <a:rPr lang="en-US" sz="1200" b="1">
                          <a:solidFill>
                            <a:srgbClr val="000000"/>
                          </a:solidFill>
                          <a:latin typeface="Times New Roman"/>
                          <a:ea typeface="Times New Roman"/>
                        </a:rPr>
                        <a:t>Evaluation of the Workshop</a:t>
                      </a:r>
                      <a:endParaRPr lang="en-US" sz="1200" b="1">
                        <a:latin typeface="Times New Roman"/>
                        <a:ea typeface="Times New Roman"/>
                      </a:endParaRPr>
                    </a:p>
                    <a:p>
                      <a:pPr marL="342900" lvl="0" indent="-342900" algn="l" rtl="0">
                        <a:spcAft>
                          <a:spcPts val="0"/>
                        </a:spcAft>
                        <a:buSzPts val="1000"/>
                        <a:buFont typeface="Symbol"/>
                        <a:buChar char=""/>
                        <a:tabLst>
                          <a:tab pos="102870" algn="l"/>
                        </a:tabLst>
                      </a:pPr>
                      <a:r>
                        <a:rPr lang="en-US" sz="1200" b="1">
                          <a:solidFill>
                            <a:srgbClr val="000000"/>
                          </a:solidFill>
                          <a:latin typeface="Times New Roman"/>
                          <a:ea typeface="Times New Roman"/>
                        </a:rPr>
                        <a:t>Closing Remarks  &amp; Next Steps</a:t>
                      </a:r>
                      <a:endParaRPr lang="en-US" sz="12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spcAft>
                          <a:spcPts val="0"/>
                        </a:spcAft>
                        <a:buSzPts val="1000"/>
                        <a:buFont typeface="Symbol"/>
                        <a:buChar char=""/>
                        <a:tabLst>
                          <a:tab pos="102870" algn="l"/>
                        </a:tabLst>
                      </a:pPr>
                      <a:r>
                        <a:rPr lang="en-US" sz="1200" b="1" dirty="0">
                          <a:solidFill>
                            <a:srgbClr val="000000"/>
                          </a:solidFill>
                          <a:latin typeface="Times New Roman"/>
                          <a:ea typeface="Times New Roman"/>
                        </a:rPr>
                        <a:t>Participants</a:t>
                      </a:r>
                      <a:endParaRPr lang="en-US" sz="1200" b="1" dirty="0">
                        <a:latin typeface="Times New Roman"/>
                        <a:ea typeface="Times New Roman"/>
                      </a:endParaRPr>
                    </a:p>
                    <a:p>
                      <a:pPr marL="342900" lvl="0" indent="-342900" algn="l" rtl="0">
                        <a:spcAft>
                          <a:spcPts val="0"/>
                        </a:spcAft>
                        <a:buSzPts val="1000"/>
                        <a:buFont typeface="Symbol"/>
                        <a:buChar char=""/>
                        <a:tabLst>
                          <a:tab pos="102870" algn="l"/>
                        </a:tabLst>
                      </a:pPr>
                      <a:r>
                        <a:rPr lang="en-US" sz="1200" b="1" dirty="0" err="1">
                          <a:solidFill>
                            <a:srgbClr val="000000"/>
                          </a:solidFill>
                          <a:latin typeface="Times New Roman"/>
                          <a:ea typeface="Times New Roman"/>
                        </a:rPr>
                        <a:t>Fadi</a:t>
                      </a:r>
                      <a:r>
                        <a:rPr lang="en-US" sz="1200" b="1" dirty="0">
                          <a:solidFill>
                            <a:srgbClr val="000000"/>
                          </a:solidFill>
                          <a:latin typeface="Times New Roman"/>
                          <a:ea typeface="Times New Roman"/>
                        </a:rPr>
                        <a:t> </a:t>
                      </a:r>
                      <a:r>
                        <a:rPr lang="en-US" sz="1200" b="1" dirty="0" err="1">
                          <a:solidFill>
                            <a:srgbClr val="000000"/>
                          </a:solidFill>
                          <a:latin typeface="Times New Roman"/>
                          <a:ea typeface="Times New Roman"/>
                        </a:rPr>
                        <a:t>Shraideh</a:t>
                      </a:r>
                      <a:r>
                        <a:rPr lang="en-US" sz="1200" b="1" dirty="0">
                          <a:solidFill>
                            <a:srgbClr val="000000"/>
                          </a:solidFill>
                          <a:latin typeface="Times New Roman"/>
                          <a:ea typeface="Times New Roman"/>
                        </a:rPr>
                        <a:t>/IUCN &amp; Moderator</a:t>
                      </a:r>
                      <a:endParaRPr lang="en-US" sz="12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33400" y="4572001"/>
            <a:ext cx="8010525" cy="1981200"/>
            <a:chOff x="533400" y="4572001"/>
            <a:chExt cx="8010525" cy="1981200"/>
          </a:xfrm>
        </p:grpSpPr>
        <p:pic>
          <p:nvPicPr>
            <p:cNvPr id="77827" name="Picture 3" descr="C:\Users\user2011\Desktop\Mutaz References and Resources\3 References  by Topic\2 Mutaz General Ideas and Pics For Ice Breakers Energizers Teasers and Presentations\Planning Pics and Diagrams\Vision, Mission &amp; Values\imagesCAK7JYFG.jpg"/>
            <p:cNvPicPr>
              <a:picLocks noChangeAspect="1" noChangeArrowheads="1"/>
            </p:cNvPicPr>
            <p:nvPr/>
          </p:nvPicPr>
          <p:blipFill>
            <a:blip r:embed="rId3" cstate="print"/>
            <a:srcRect/>
            <a:stretch>
              <a:fillRect/>
            </a:stretch>
          </p:blipFill>
          <p:spPr bwMode="auto">
            <a:xfrm>
              <a:off x="6400800" y="4572001"/>
              <a:ext cx="2143125" cy="1981200"/>
            </a:xfrm>
            <a:prstGeom prst="rect">
              <a:avLst/>
            </a:prstGeom>
            <a:noFill/>
          </p:spPr>
        </p:pic>
        <p:pic>
          <p:nvPicPr>
            <p:cNvPr id="77828" name="Picture 4" descr="C:\Users\user2011\Desktop\Mutaz References and Resources\3 References  by Topic\2 Mutaz General Ideas and Pics For Ice Breakers Energizers Teasers and Presentations\Planning Pics and Diagrams\Vision, Mission &amp; Values\Vision 1.jpg"/>
            <p:cNvPicPr>
              <a:picLocks noChangeAspect="1" noChangeArrowheads="1"/>
            </p:cNvPicPr>
            <p:nvPr/>
          </p:nvPicPr>
          <p:blipFill>
            <a:blip r:embed="rId4" cstate="print"/>
            <a:srcRect/>
            <a:stretch>
              <a:fillRect/>
            </a:stretch>
          </p:blipFill>
          <p:spPr bwMode="auto">
            <a:xfrm>
              <a:off x="3657600" y="4648200"/>
              <a:ext cx="2135549" cy="1905000"/>
            </a:xfrm>
            <a:prstGeom prst="rect">
              <a:avLst/>
            </a:prstGeom>
            <a:noFill/>
          </p:spPr>
        </p:pic>
        <p:pic>
          <p:nvPicPr>
            <p:cNvPr id="77829" name="Picture 5" descr="C:\Users\user2011\Desktop\Mutaz References and Resources\3 References  by Topic\2 Mutaz General Ideas and Pics For Ice Breakers Energizers Teasers and Presentations\Planning Pics and Diagrams\Vision, Mission &amp; Values\Vision 2.jpg"/>
            <p:cNvPicPr>
              <a:picLocks noChangeAspect="1" noChangeArrowheads="1"/>
            </p:cNvPicPr>
            <p:nvPr/>
          </p:nvPicPr>
          <p:blipFill>
            <a:blip r:embed="rId5" cstate="print"/>
            <a:srcRect/>
            <a:stretch>
              <a:fillRect/>
            </a:stretch>
          </p:blipFill>
          <p:spPr bwMode="auto">
            <a:xfrm>
              <a:off x="533400" y="4648200"/>
              <a:ext cx="2897188" cy="1905000"/>
            </a:xfrm>
            <a:prstGeom prst="rect">
              <a:avLst/>
            </a:prstGeom>
            <a:noFill/>
          </p:spPr>
        </p:pic>
      </p:grpSp>
      <p:sp>
        <p:nvSpPr>
          <p:cNvPr id="12" name="Oval Callout 11"/>
          <p:cNvSpPr/>
          <p:nvPr/>
        </p:nvSpPr>
        <p:spPr>
          <a:xfrm>
            <a:off x="0" y="1981200"/>
            <a:ext cx="2133600" cy="1905000"/>
          </a:xfrm>
          <a:prstGeom prst="wedgeEllipseCallout">
            <a:avLst>
              <a:gd name="adj1" fmla="val 132656"/>
              <a:gd name="adj2" fmla="val 116295"/>
            </a:avLst>
          </a:prstGeom>
          <a:solidFill>
            <a:srgbClr val="003A6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Our Vision is guided by the stage of development we achieved so far </a:t>
            </a:r>
            <a:endParaRPr lang="en-US" dirty="0"/>
          </a:p>
        </p:txBody>
      </p:sp>
      <p:sp>
        <p:nvSpPr>
          <p:cNvPr id="18434" name="Title 1"/>
          <p:cNvSpPr>
            <a:spLocks noGrp="1"/>
          </p:cNvSpPr>
          <p:nvPr>
            <p:ph type="title"/>
          </p:nvPr>
        </p:nvSpPr>
        <p:spPr>
          <a:xfrm>
            <a:off x="609600" y="1066801"/>
            <a:ext cx="7867650" cy="457200"/>
          </a:xfrm>
        </p:spPr>
        <p:txBody>
          <a:bodyPr/>
          <a:lstStyle/>
          <a:p>
            <a:r>
              <a:rPr lang="en-US" sz="2000" b="1" dirty="0" smtClean="0"/>
              <a:t>On Vision</a:t>
            </a:r>
            <a:endParaRPr lang="en-US" sz="2000" b="1" dirty="0" smtClean="0"/>
          </a:p>
        </p:txBody>
      </p:sp>
      <p:pic>
        <p:nvPicPr>
          <p:cNvPr id="18437" name="Picture 3" descr="flg_eu"/>
          <p:cNvPicPr>
            <a:picLocks noChangeAspect="1" noChangeArrowheads="1"/>
          </p:cNvPicPr>
          <p:nvPr/>
        </p:nvPicPr>
        <p:blipFill>
          <a:blip r:embed="rId6" cstate="print"/>
          <a:srcRect/>
          <a:stretch>
            <a:fillRect/>
          </a:stretch>
        </p:blipFill>
        <p:spPr bwMode="auto">
          <a:xfrm>
            <a:off x="7885113" y="152400"/>
            <a:ext cx="938212" cy="631825"/>
          </a:xfrm>
          <a:prstGeom prst="rect">
            <a:avLst/>
          </a:prstGeom>
          <a:noFill/>
          <a:ln w="9525">
            <a:noFill/>
            <a:miter lim="800000"/>
            <a:headEnd/>
            <a:tailEnd/>
          </a:ln>
        </p:spPr>
      </p:pic>
      <p:pic>
        <p:nvPicPr>
          <p:cNvPr id="77826" name="Picture 2" descr="C:\Users\user2011\Desktop\Mutaz References and Resources\3 References  by Topic\2 Mutaz General Ideas and Pics For Ice Breakers Energizers Teasers and Presentations\Planning Pics and Diagrams\Vision, Mission &amp; Values\memes-life-goals.jpg"/>
          <p:cNvPicPr>
            <a:picLocks noChangeAspect="1" noChangeArrowheads="1"/>
          </p:cNvPicPr>
          <p:nvPr/>
        </p:nvPicPr>
        <p:blipFill>
          <a:blip r:embed="rId7" cstate="print"/>
          <a:srcRect/>
          <a:stretch>
            <a:fillRect/>
          </a:stretch>
        </p:blipFill>
        <p:spPr bwMode="auto">
          <a:xfrm>
            <a:off x="2514600" y="1447800"/>
            <a:ext cx="4254500" cy="2819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8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33400" y="838200"/>
            <a:ext cx="7867650" cy="457200"/>
          </a:xfrm>
        </p:spPr>
        <p:txBody>
          <a:bodyPr/>
          <a:lstStyle/>
          <a:p>
            <a:r>
              <a:rPr lang="en-US" sz="2000" b="1" dirty="0" smtClean="0"/>
              <a:t>On Vision</a:t>
            </a:r>
          </a:p>
        </p:txBody>
      </p:sp>
      <p:pic>
        <p:nvPicPr>
          <p:cNvPr id="18437" name="Picture 3" descr="flg_eu"/>
          <p:cNvPicPr>
            <a:picLocks noChangeAspect="1" noChangeArrowheads="1"/>
          </p:cNvPicPr>
          <p:nvPr/>
        </p:nvPicPr>
        <p:blipFill>
          <a:blip r:embed="rId3" cstate="print"/>
          <a:srcRect/>
          <a:stretch>
            <a:fillRect/>
          </a:stretch>
        </p:blipFill>
        <p:spPr bwMode="auto">
          <a:xfrm>
            <a:off x="7885113" y="152400"/>
            <a:ext cx="938212" cy="631825"/>
          </a:xfrm>
          <a:prstGeom prst="rect">
            <a:avLst/>
          </a:prstGeom>
          <a:noFill/>
          <a:ln w="9525">
            <a:noFill/>
            <a:miter lim="800000"/>
            <a:headEnd/>
            <a:tailEnd/>
          </a:ln>
        </p:spPr>
      </p:pic>
      <p:pic>
        <p:nvPicPr>
          <p:cNvPr id="10" name="Picture 2" descr="http://www.jiscinfonet.ac.uk/InfoKits/effective-use-of-VLEs/sign-post"/>
          <p:cNvPicPr>
            <a:picLocks noChangeAspect="1" noChangeArrowheads="1"/>
          </p:cNvPicPr>
          <p:nvPr/>
        </p:nvPicPr>
        <p:blipFill>
          <a:blip r:embed="rId4" cstate="print"/>
          <a:srcRect/>
          <a:stretch>
            <a:fillRect/>
          </a:stretch>
        </p:blipFill>
        <p:spPr bwMode="auto">
          <a:xfrm>
            <a:off x="457200" y="1447800"/>
            <a:ext cx="3352800" cy="4495800"/>
          </a:xfrm>
          <a:prstGeom prst="rect">
            <a:avLst/>
          </a:prstGeom>
          <a:noFill/>
          <a:ln w="9525">
            <a:noFill/>
            <a:miter lim="800000"/>
            <a:headEnd/>
            <a:tailEnd/>
          </a:ln>
        </p:spPr>
      </p:pic>
      <p:sp>
        <p:nvSpPr>
          <p:cNvPr id="11" name="Rectangle 2"/>
          <p:cNvSpPr txBox="1">
            <a:spLocks noChangeArrowheads="1"/>
          </p:cNvSpPr>
          <p:nvPr/>
        </p:nvSpPr>
        <p:spPr bwMode="auto">
          <a:xfrm>
            <a:off x="3886200" y="1447800"/>
            <a:ext cx="5029200" cy="1905000"/>
          </a:xfrm>
          <a:prstGeom prst="rect">
            <a:avLst/>
          </a:prstGeom>
          <a:solidFill>
            <a:srgbClr val="003A64"/>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If you don’t know where you’re going, then </a:t>
            </a:r>
            <a:r>
              <a:rPr kumimoji="0" lang="en-US" sz="2400" b="0" i="1" u="sng" strike="noStrike" kern="1200" cap="none" spc="0" normalizeH="0" baseline="0" noProof="0" dirty="0" smtClean="0">
                <a:ln>
                  <a:noFill/>
                </a:ln>
                <a:solidFill>
                  <a:schemeClr val="bg1"/>
                </a:solidFill>
                <a:effectLst/>
                <a:uLnTx/>
                <a:uFillTx/>
                <a:latin typeface="Arial" pitchFamily="34" charset="0"/>
                <a:ea typeface="+mj-ea"/>
                <a:cs typeface="Arial" pitchFamily="34" charset="0"/>
              </a:rPr>
              <a:t>any</a:t>
            </a:r>
            <a:r>
              <a:rPr kumimoji="0" lang="en-US" sz="2400" b="0" i="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road  ill get you there!</a:t>
            </a:r>
            <a:r>
              <a:rPr kumimoji="0" lang="ar-JO" sz="2800" b="0" i="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r>
            <a:br>
              <a:rPr kumimoji="0" lang="ar-JO" sz="2800" b="0" i="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br>
            <a:r>
              <a:rPr kumimoji="0" lang="en-US" sz="16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Paraphrase of the Cheshire Cat’s advice to Alice, </a:t>
            </a:r>
            <a:br>
              <a:rPr kumimoji="0" lang="en-US" sz="16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br>
            <a:r>
              <a:rPr kumimoji="0" lang="en-US" sz="16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in Lewis Carroll’s </a:t>
            </a:r>
            <a:r>
              <a:rPr kumimoji="0" lang="en-US" sz="1600" b="0" i="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“Alice in Wonderland”</a:t>
            </a:r>
            <a:endParaRPr kumimoji="0" lang="en-US" sz="2800" b="0" i="1" u="none" strike="noStrike" kern="1200" cap="none" spc="0" normalizeH="0" baseline="0" noProof="0" dirty="0" smtClean="0">
              <a:ln>
                <a:noFill/>
              </a:ln>
              <a:solidFill>
                <a:schemeClr val="bg1"/>
              </a:solidFill>
              <a:effectLst/>
              <a:uLnTx/>
              <a:uFillTx/>
              <a:latin typeface="Arial" pitchFamily="34" charset="0"/>
              <a:ea typeface="+mj-ea"/>
              <a:cs typeface="Arial" pitchFamily="34" charset="0"/>
            </a:endParaRPr>
          </a:p>
        </p:txBody>
      </p:sp>
      <p:pic>
        <p:nvPicPr>
          <p:cNvPr id="13" name="Picture 2" descr="C:\Users\user2011\Desktop\Pictures\Pics for Presentations\goals006.jpg"/>
          <p:cNvPicPr>
            <a:picLocks noChangeAspect="1" noChangeArrowheads="1"/>
          </p:cNvPicPr>
          <p:nvPr/>
        </p:nvPicPr>
        <p:blipFill>
          <a:blip r:embed="rId5" cstate="print"/>
          <a:srcRect/>
          <a:stretch>
            <a:fillRect/>
          </a:stretch>
        </p:blipFill>
        <p:spPr bwMode="auto">
          <a:xfrm>
            <a:off x="3886200" y="3657600"/>
            <a:ext cx="5105400" cy="2819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09600" y="838200"/>
            <a:ext cx="7867650" cy="457200"/>
          </a:xfrm>
        </p:spPr>
        <p:txBody>
          <a:bodyPr/>
          <a:lstStyle/>
          <a:p>
            <a:r>
              <a:rPr lang="en-US" sz="2000" b="1" dirty="0" smtClean="0"/>
              <a:t>On Vision</a:t>
            </a:r>
          </a:p>
        </p:txBody>
      </p:sp>
      <p:pic>
        <p:nvPicPr>
          <p:cNvPr id="18437" name="Picture 3" descr="flg_eu"/>
          <p:cNvPicPr>
            <a:picLocks noChangeAspect="1" noChangeArrowheads="1"/>
          </p:cNvPicPr>
          <p:nvPr/>
        </p:nvPicPr>
        <p:blipFill>
          <a:blip r:embed="rId3" cstate="print"/>
          <a:srcRect/>
          <a:stretch>
            <a:fillRect/>
          </a:stretch>
        </p:blipFill>
        <p:spPr bwMode="auto">
          <a:xfrm>
            <a:off x="7885113" y="152400"/>
            <a:ext cx="938212" cy="631825"/>
          </a:xfrm>
          <a:prstGeom prst="rect">
            <a:avLst/>
          </a:prstGeom>
          <a:noFill/>
          <a:ln w="9525">
            <a:noFill/>
            <a:miter lim="800000"/>
            <a:headEnd/>
            <a:tailEnd/>
          </a:ln>
        </p:spPr>
      </p:pic>
      <p:graphicFrame>
        <p:nvGraphicFramePr>
          <p:cNvPr id="7" name="Diagram 6"/>
          <p:cNvGraphicFramePr/>
          <p:nvPr/>
        </p:nvGraphicFramePr>
        <p:xfrm>
          <a:off x="2286000" y="1981200"/>
          <a:ext cx="5410200" cy="3962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Oval Callout 7"/>
          <p:cNvSpPr/>
          <p:nvPr/>
        </p:nvSpPr>
        <p:spPr>
          <a:xfrm>
            <a:off x="0" y="1219200"/>
            <a:ext cx="2133600" cy="1676400"/>
          </a:xfrm>
          <a:prstGeom prst="wedgeEllipseCallout">
            <a:avLst>
              <a:gd name="adj1" fmla="val 141238"/>
              <a:gd name="adj2" fmla="val 13674"/>
            </a:avLst>
          </a:prstGeom>
          <a:solidFill>
            <a:srgbClr val="003A6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b="1" dirty="0" smtClean="0"/>
              <a:t>Characteristics of a good vision</a:t>
            </a:r>
            <a:endParaRPr lang="en-US"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09600" y="838200"/>
            <a:ext cx="7867650" cy="457200"/>
          </a:xfrm>
        </p:spPr>
        <p:txBody>
          <a:bodyPr/>
          <a:lstStyle/>
          <a:p>
            <a:r>
              <a:rPr lang="en-US" sz="2000" b="1" dirty="0" smtClean="0"/>
              <a:t>Summary of Day 1 Plenary Sessions </a:t>
            </a:r>
            <a:r>
              <a:rPr lang="en-US" sz="2000" b="1" dirty="0" smtClean="0"/>
              <a:t>Outputs: A Proposed Vision</a:t>
            </a:r>
            <a:endParaRPr lang="en-US" sz="2000" b="1" dirty="0" smtClean="0"/>
          </a:p>
        </p:txBody>
      </p:sp>
      <p:pic>
        <p:nvPicPr>
          <p:cNvPr id="18437" name="Picture 3" descr="flg_eu"/>
          <p:cNvPicPr>
            <a:picLocks noChangeAspect="1" noChangeArrowheads="1"/>
          </p:cNvPicPr>
          <p:nvPr/>
        </p:nvPicPr>
        <p:blipFill>
          <a:blip r:embed="rId3" cstate="print"/>
          <a:srcRect/>
          <a:stretch>
            <a:fillRect/>
          </a:stretch>
        </p:blipFill>
        <p:spPr bwMode="auto">
          <a:xfrm>
            <a:off x="7885113" y="152400"/>
            <a:ext cx="938212" cy="631825"/>
          </a:xfrm>
          <a:prstGeom prst="rect">
            <a:avLst/>
          </a:prstGeom>
          <a:noFill/>
          <a:ln w="9525">
            <a:noFill/>
            <a:miter lim="800000"/>
            <a:headEnd/>
            <a:tailEnd/>
          </a:ln>
        </p:spPr>
      </p:pic>
      <p:sp>
        <p:nvSpPr>
          <p:cNvPr id="9" name="Rectangle 2"/>
          <p:cNvSpPr txBox="1">
            <a:spLocks noChangeArrowheads="1"/>
          </p:cNvSpPr>
          <p:nvPr/>
        </p:nvSpPr>
        <p:spPr bwMode="auto">
          <a:xfrm>
            <a:off x="457200" y="1447800"/>
            <a:ext cx="8458200" cy="20574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z="2400" dirty="0" smtClean="0">
                <a:solidFill>
                  <a:srgbClr val="FF0000"/>
                </a:solidFill>
              </a:rPr>
              <a:t>In XXX years, RWKN positioned as </a:t>
            </a:r>
            <a:r>
              <a:rPr lang="en-US" sz="2400" dirty="0" smtClean="0"/>
              <a:t>a </a:t>
            </a:r>
            <a:r>
              <a:rPr lang="en-US" sz="2400" dirty="0" smtClean="0"/>
              <a:t>sustainable </a:t>
            </a:r>
            <a:r>
              <a:rPr lang="en-US" sz="2400" dirty="0" smtClean="0"/>
              <a:t>professional </a:t>
            </a:r>
            <a:r>
              <a:rPr lang="en-US" sz="2400" dirty="0" smtClean="0"/>
              <a:t>knowledge network </a:t>
            </a:r>
            <a:r>
              <a:rPr lang="en-US" sz="2400" dirty="0" smtClean="0"/>
              <a:t>on IWRM </a:t>
            </a:r>
            <a:r>
              <a:rPr lang="en-US" sz="2400" dirty="0" smtClean="0">
                <a:solidFill>
                  <a:srgbClr val="00B050"/>
                </a:solidFill>
              </a:rPr>
              <a:t>in the Arabic Countries </a:t>
            </a:r>
            <a:r>
              <a:rPr lang="en-US" sz="2400" dirty="0" smtClean="0"/>
              <a:t>that brings together and connects  the </a:t>
            </a:r>
            <a:r>
              <a:rPr lang="en-US" sz="2400" dirty="0" smtClean="0"/>
              <a:t>main knowledge </a:t>
            </a:r>
            <a:r>
              <a:rPr lang="en-US" sz="2400" dirty="0" smtClean="0"/>
              <a:t>providers and the knowledge users attracted by the timely, up </a:t>
            </a:r>
            <a:r>
              <a:rPr lang="en-US" sz="2400" dirty="0" smtClean="0"/>
              <a:t>to date access to </a:t>
            </a:r>
            <a:r>
              <a:rPr lang="en-US" sz="2400" dirty="0" smtClean="0">
                <a:solidFill>
                  <a:srgbClr val="FF0000"/>
                </a:solidFill>
              </a:rPr>
              <a:t>credible applied </a:t>
            </a:r>
            <a:r>
              <a:rPr lang="en-US" sz="2400" dirty="0" smtClean="0"/>
              <a:t>knowledge </a:t>
            </a:r>
            <a:r>
              <a:rPr lang="en-US" sz="2400" dirty="0" smtClean="0"/>
              <a:t>and </a:t>
            </a:r>
            <a:r>
              <a:rPr lang="en-US" sz="2400" dirty="0" smtClean="0"/>
              <a:t>learning</a:t>
            </a:r>
            <a:endParaRPr kumimoji="0" lang="en-US" sz="2800" b="0" i="1" u="none" strike="noStrike" kern="1200" cap="none" spc="0" normalizeH="0" baseline="0" noProof="0" dirty="0" smtClean="0">
              <a:ln>
                <a:noFill/>
              </a:ln>
              <a:solidFill>
                <a:schemeClr val="bg1"/>
              </a:solidFill>
              <a:effectLst/>
              <a:uLnTx/>
              <a:uFillTx/>
              <a:latin typeface="Arial" pitchFamily="34" charset="0"/>
              <a:ea typeface="+mj-ea"/>
              <a:cs typeface="Arial" pitchFamily="34" charset="0"/>
            </a:endParaRPr>
          </a:p>
        </p:txBody>
      </p:sp>
      <p:sp>
        <p:nvSpPr>
          <p:cNvPr id="10" name="Cloud Callout 9"/>
          <p:cNvSpPr/>
          <p:nvPr/>
        </p:nvSpPr>
        <p:spPr>
          <a:xfrm>
            <a:off x="0" y="3581400"/>
            <a:ext cx="9144000" cy="1066800"/>
          </a:xfrm>
          <a:prstGeom prst="cloudCallout">
            <a:avLst/>
          </a:prstGeom>
          <a:solidFill>
            <a:srgbClr val="00417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By the year XXX The Marketplace of choice for supply and demand on applied knowledge &amp; learning on IWRM serving the Arab countries</a:t>
            </a:r>
            <a:endParaRPr lang="en-US" dirty="0"/>
          </a:p>
        </p:txBody>
      </p:sp>
      <p:sp>
        <p:nvSpPr>
          <p:cNvPr id="11" name="Oval Callout 10"/>
          <p:cNvSpPr/>
          <p:nvPr/>
        </p:nvSpPr>
        <p:spPr>
          <a:xfrm>
            <a:off x="0" y="4724400"/>
            <a:ext cx="3276600" cy="1143000"/>
          </a:xfrm>
          <a:prstGeom prst="wedgeEllipseCallout">
            <a:avLst>
              <a:gd name="adj1" fmla="val -2659"/>
              <a:gd name="adj2" fmla="val -63121"/>
            </a:avLst>
          </a:prstGeom>
          <a:solidFill>
            <a:srgbClr val="003A6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b="1" dirty="0" smtClean="0"/>
              <a:t>Characteristics of a perfect/efficient market?!</a:t>
            </a:r>
            <a:endParaRPr lang="en-US" sz="1600" b="1" dirty="0"/>
          </a:p>
        </p:txBody>
      </p:sp>
      <p:sp>
        <p:nvSpPr>
          <p:cNvPr id="12" name="Rounded Rectangle 11"/>
          <p:cNvSpPr/>
          <p:nvPr/>
        </p:nvSpPr>
        <p:spPr>
          <a:xfrm>
            <a:off x="7391400" y="4800600"/>
            <a:ext cx="1752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Transparency</a:t>
            </a:r>
            <a:endParaRPr lang="en-US" dirty="0"/>
          </a:p>
        </p:txBody>
      </p:sp>
      <p:sp>
        <p:nvSpPr>
          <p:cNvPr id="13" name="Rounded Rectangle 12"/>
          <p:cNvSpPr/>
          <p:nvPr/>
        </p:nvSpPr>
        <p:spPr>
          <a:xfrm>
            <a:off x="7391400" y="5486400"/>
            <a:ext cx="1752600" cy="685800"/>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Value for Money (Effort)</a:t>
            </a:r>
            <a:endParaRPr lang="en-US" dirty="0"/>
          </a:p>
        </p:txBody>
      </p:sp>
      <p:sp>
        <p:nvSpPr>
          <p:cNvPr id="14" name="Rounded Rectangle 13"/>
          <p:cNvSpPr/>
          <p:nvPr/>
        </p:nvSpPr>
        <p:spPr>
          <a:xfrm>
            <a:off x="7391400" y="6324600"/>
            <a:ext cx="1752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Friendly</a:t>
            </a:r>
            <a:endParaRPr lang="en-US" dirty="0"/>
          </a:p>
        </p:txBody>
      </p:sp>
      <p:grpSp>
        <p:nvGrpSpPr>
          <p:cNvPr id="17" name="Group 16"/>
          <p:cNvGrpSpPr/>
          <p:nvPr/>
        </p:nvGrpSpPr>
        <p:grpSpPr>
          <a:xfrm>
            <a:off x="3962400" y="4800600"/>
            <a:ext cx="2438400" cy="1219200"/>
            <a:chOff x="3962400" y="4800600"/>
            <a:chExt cx="2438400" cy="1219200"/>
          </a:xfrm>
        </p:grpSpPr>
        <p:sp>
          <p:nvSpPr>
            <p:cNvPr id="15" name="Oval 14"/>
            <p:cNvSpPr/>
            <p:nvPr/>
          </p:nvSpPr>
          <p:spPr>
            <a:xfrm>
              <a:off x="3962400" y="4800600"/>
              <a:ext cx="23622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b="1" dirty="0" smtClean="0"/>
                <a:t>Customer Needs</a:t>
              </a:r>
              <a:endParaRPr lang="en-US" sz="1600" b="1" dirty="0"/>
            </a:p>
          </p:txBody>
        </p:sp>
        <p:sp>
          <p:nvSpPr>
            <p:cNvPr id="16" name="Oval 15"/>
            <p:cNvSpPr/>
            <p:nvPr/>
          </p:nvSpPr>
          <p:spPr>
            <a:xfrm>
              <a:off x="4038600" y="5486400"/>
              <a:ext cx="23622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16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linds(horizontal)">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09600" y="838200"/>
            <a:ext cx="7867650" cy="609600"/>
          </a:xfrm>
        </p:spPr>
        <p:txBody>
          <a:bodyPr/>
          <a:lstStyle/>
          <a:p>
            <a:r>
              <a:rPr lang="en-US" sz="2000" b="1" dirty="0" smtClean="0"/>
              <a:t>Summary of Day 1 Plenary Sessions </a:t>
            </a:r>
            <a:r>
              <a:rPr lang="en-US" sz="2000" b="1" dirty="0" smtClean="0"/>
              <a:t>Outputs: Proposed Elements for the Mission Statement</a:t>
            </a:r>
            <a:endParaRPr lang="en-US" sz="2000" b="1" dirty="0" smtClean="0"/>
          </a:p>
        </p:txBody>
      </p:sp>
      <p:pic>
        <p:nvPicPr>
          <p:cNvPr id="18437" name="Picture 3" descr="flg_eu"/>
          <p:cNvPicPr>
            <a:picLocks noChangeAspect="1" noChangeArrowheads="1"/>
          </p:cNvPicPr>
          <p:nvPr/>
        </p:nvPicPr>
        <p:blipFill>
          <a:blip r:embed="rId3" cstate="print"/>
          <a:srcRect/>
          <a:stretch>
            <a:fillRect/>
          </a:stretch>
        </p:blipFill>
        <p:spPr bwMode="auto">
          <a:xfrm>
            <a:off x="7885113" y="152400"/>
            <a:ext cx="938212" cy="631825"/>
          </a:xfrm>
          <a:prstGeom prst="rect">
            <a:avLst/>
          </a:prstGeom>
          <a:noFill/>
          <a:ln w="9525">
            <a:noFill/>
            <a:miter lim="800000"/>
            <a:headEnd/>
            <a:tailEnd/>
          </a:ln>
        </p:spPr>
      </p:pic>
      <p:sp>
        <p:nvSpPr>
          <p:cNvPr id="9" name="Rectangle 2"/>
          <p:cNvSpPr txBox="1">
            <a:spLocks noChangeArrowheads="1"/>
          </p:cNvSpPr>
          <p:nvPr/>
        </p:nvSpPr>
        <p:spPr bwMode="auto">
          <a:xfrm>
            <a:off x="457200" y="1524000"/>
            <a:ext cx="8305800" cy="7620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lvl="0"/>
            <a:r>
              <a:rPr lang="en-US" b="1" dirty="0" smtClean="0">
                <a:solidFill>
                  <a:srgbClr val="FF0000"/>
                </a:solidFill>
              </a:rPr>
              <a:t>Some Conceptual Notes on “Mission Statement”:</a:t>
            </a:r>
          </a:p>
          <a:p>
            <a:pPr lvl="0">
              <a:buFont typeface="Arial" pitchFamily="34" charset="0"/>
              <a:buChar char="•"/>
            </a:pPr>
            <a:r>
              <a:rPr lang="en-US" sz="1400" b="1" dirty="0" smtClean="0"/>
              <a:t>Mission:</a:t>
            </a:r>
            <a:r>
              <a:rPr lang="en-US" sz="1400" dirty="0" smtClean="0"/>
              <a:t> Why you do what you do; the organization's reason for being, its purpose. Says what, in the end, you want to be remembered for</a:t>
            </a:r>
            <a:r>
              <a:rPr lang="en-US" sz="1400" dirty="0" smtClean="0"/>
              <a:t>.</a:t>
            </a:r>
          </a:p>
          <a:p>
            <a:pPr lvl="0">
              <a:buFont typeface="Arial" pitchFamily="34" charset="0"/>
              <a:buChar char="•"/>
            </a:pPr>
            <a:endParaRPr kumimoji="0" lang="en-US" sz="1400" b="1" u="none" strike="noStrike" kern="1200" cap="none" spc="0" normalizeH="0" baseline="0" noProof="0" dirty="0" smtClean="0">
              <a:ln>
                <a:noFill/>
              </a:ln>
              <a:solidFill>
                <a:schemeClr val="bg1"/>
              </a:solidFill>
              <a:effectLst/>
              <a:uLnTx/>
              <a:uFillTx/>
              <a:latin typeface="Arial" pitchFamily="34" charset="0"/>
              <a:ea typeface="+mj-ea"/>
              <a:cs typeface="Arial" pitchFamily="34" charset="0"/>
            </a:endParaRPr>
          </a:p>
        </p:txBody>
      </p:sp>
      <p:sp>
        <p:nvSpPr>
          <p:cNvPr id="17" name="TextBox 16"/>
          <p:cNvSpPr txBox="1"/>
          <p:nvPr/>
        </p:nvSpPr>
        <p:spPr>
          <a:xfrm>
            <a:off x="0" y="2514600"/>
            <a:ext cx="6553200" cy="3693319"/>
          </a:xfrm>
          <a:prstGeom prst="rect">
            <a:avLst/>
          </a:prstGeom>
          <a:noFill/>
        </p:spPr>
        <p:txBody>
          <a:bodyPr wrap="square" rtlCol="1">
            <a:spAutoFit/>
          </a:bodyPr>
          <a:lstStyle/>
          <a:p>
            <a:pPr lvl="0">
              <a:buFont typeface="Arial" pitchFamily="34" charset="0"/>
              <a:buChar char="•"/>
            </a:pPr>
            <a:r>
              <a:rPr lang="en-US" dirty="0" smtClean="0"/>
              <a:t>Criteria for an effective mission statement:</a:t>
            </a:r>
          </a:p>
          <a:p>
            <a:r>
              <a:rPr lang="en-US" dirty="0" smtClean="0"/>
              <a:t> </a:t>
            </a:r>
            <a:endParaRPr lang="en-US" dirty="0" smtClean="0"/>
          </a:p>
          <a:p>
            <a:pPr marL="444500" lvl="0">
              <a:buFont typeface="Wingdings" pitchFamily="2" charset="2"/>
              <a:buChar char="q"/>
            </a:pPr>
            <a:r>
              <a:rPr lang="en-US" dirty="0" smtClean="0"/>
              <a:t>Is clear and easily understood </a:t>
            </a:r>
          </a:p>
          <a:p>
            <a:pPr marL="444500" lvl="0">
              <a:buFont typeface="Wingdings" pitchFamily="2" charset="2"/>
              <a:buChar char="q"/>
            </a:pPr>
            <a:r>
              <a:rPr lang="en-US" dirty="0" smtClean="0"/>
              <a:t>Defines why we do what we do; why the organization exists </a:t>
            </a:r>
          </a:p>
          <a:p>
            <a:pPr marL="444500" lvl="0">
              <a:buFont typeface="Wingdings" pitchFamily="2" charset="2"/>
              <a:buChar char="q"/>
            </a:pPr>
            <a:r>
              <a:rPr lang="en-US" dirty="0" smtClean="0"/>
              <a:t>Does not prescribe means </a:t>
            </a:r>
          </a:p>
          <a:p>
            <a:pPr marL="444500" lvl="0">
              <a:buFont typeface="Wingdings" pitchFamily="2" charset="2"/>
              <a:buChar char="q"/>
            </a:pPr>
            <a:r>
              <a:rPr lang="en-US" dirty="0" smtClean="0"/>
              <a:t>Is sufficiently broad </a:t>
            </a:r>
          </a:p>
          <a:p>
            <a:pPr marL="444500" lvl="0">
              <a:buFont typeface="Wingdings" pitchFamily="2" charset="2"/>
              <a:buChar char="q"/>
            </a:pPr>
            <a:r>
              <a:rPr lang="en-US" dirty="0" smtClean="0"/>
              <a:t>Provides direction for doing the right things </a:t>
            </a:r>
          </a:p>
          <a:p>
            <a:pPr marL="444500" lvl="0">
              <a:buFont typeface="Wingdings" pitchFamily="2" charset="2"/>
              <a:buChar char="q"/>
            </a:pPr>
            <a:r>
              <a:rPr lang="en-US" dirty="0" smtClean="0"/>
              <a:t>Addresses our opportunities </a:t>
            </a:r>
          </a:p>
          <a:p>
            <a:pPr marL="444500" lvl="0">
              <a:buFont typeface="Wingdings" pitchFamily="2" charset="2"/>
              <a:buChar char="q"/>
            </a:pPr>
            <a:r>
              <a:rPr lang="en-US" dirty="0" smtClean="0"/>
              <a:t>Matches our competence </a:t>
            </a:r>
          </a:p>
          <a:p>
            <a:pPr marL="444500" lvl="0">
              <a:buFont typeface="Wingdings" pitchFamily="2" charset="2"/>
              <a:buChar char="q"/>
            </a:pPr>
            <a:r>
              <a:rPr lang="en-US" dirty="0" smtClean="0"/>
              <a:t>Inspires our commitment </a:t>
            </a:r>
          </a:p>
          <a:p>
            <a:pPr marL="444500" lvl="0">
              <a:buFont typeface="Wingdings" pitchFamily="2" charset="2"/>
              <a:buChar char="q"/>
            </a:pPr>
            <a:r>
              <a:rPr lang="en-US" dirty="0" smtClean="0"/>
              <a:t>Says what, in the end, we want to be remembered for </a:t>
            </a:r>
          </a:p>
          <a:p>
            <a:endParaRPr lang="en-US" dirty="0"/>
          </a:p>
        </p:txBody>
      </p:sp>
      <p:pic>
        <p:nvPicPr>
          <p:cNvPr id="86018" name="Picture 2" descr="C:\Users\user2011\Desktop\Mutaz References and Resources\3 References  by Topic\2 Mutaz General Ideas and Pics For Ice Breakers Energizers Teasers and Presentations\Gurus Pics Quotes &amp; Cartoons\peter-drucker.gif"/>
          <p:cNvPicPr>
            <a:picLocks noChangeAspect="1" noChangeArrowheads="1"/>
          </p:cNvPicPr>
          <p:nvPr/>
        </p:nvPicPr>
        <p:blipFill>
          <a:blip r:embed="rId4" cstate="print"/>
          <a:srcRect/>
          <a:stretch>
            <a:fillRect/>
          </a:stretch>
        </p:blipFill>
        <p:spPr bwMode="auto">
          <a:xfrm>
            <a:off x="6286499" y="2362200"/>
            <a:ext cx="2857501" cy="4495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blinds(horizontal)">
                                      <p:cBhvr>
                                        <p:cTn id="7" dur="500"/>
                                        <p:tgtEl>
                                          <p:spTgt spid="9">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linds(horizontal)">
                                      <p:cBhvr>
                                        <p:cTn id="10" dur="500"/>
                                        <p:tgtEl>
                                          <p:spTgt spid="9">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blinds(horizontal)">
                                      <p:cBhvr>
                                        <p:cTn id="13" dur="500"/>
                                        <p:tgtEl>
                                          <p:spTgt spid="9">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09600" y="838200"/>
            <a:ext cx="7867650" cy="609600"/>
          </a:xfrm>
        </p:spPr>
        <p:txBody>
          <a:bodyPr/>
          <a:lstStyle/>
          <a:p>
            <a:r>
              <a:rPr lang="en-US" sz="2000" b="1" dirty="0" smtClean="0"/>
              <a:t>Summary of Day 1 Plenary Sessions </a:t>
            </a:r>
            <a:r>
              <a:rPr lang="en-US" sz="2000" b="1" dirty="0" smtClean="0"/>
              <a:t>Outputs: Proposed Elements for the Mission Statement</a:t>
            </a:r>
            <a:endParaRPr lang="en-US" sz="2000" b="1" dirty="0" smtClean="0"/>
          </a:p>
        </p:txBody>
      </p:sp>
      <p:pic>
        <p:nvPicPr>
          <p:cNvPr id="18437" name="Picture 3" descr="flg_eu"/>
          <p:cNvPicPr>
            <a:picLocks noChangeAspect="1" noChangeArrowheads="1"/>
          </p:cNvPicPr>
          <p:nvPr/>
        </p:nvPicPr>
        <p:blipFill>
          <a:blip r:embed="rId3" cstate="print"/>
          <a:srcRect/>
          <a:stretch>
            <a:fillRect/>
          </a:stretch>
        </p:blipFill>
        <p:spPr bwMode="auto">
          <a:xfrm>
            <a:off x="7885113" y="152400"/>
            <a:ext cx="938212" cy="631825"/>
          </a:xfrm>
          <a:prstGeom prst="rect">
            <a:avLst/>
          </a:prstGeom>
          <a:noFill/>
          <a:ln w="9525">
            <a:noFill/>
            <a:miter lim="800000"/>
            <a:headEnd/>
            <a:tailEnd/>
          </a:ln>
        </p:spPr>
      </p:pic>
      <p:sp>
        <p:nvSpPr>
          <p:cNvPr id="12" name="Rounded Rectangle 11"/>
          <p:cNvSpPr/>
          <p:nvPr/>
        </p:nvSpPr>
        <p:spPr>
          <a:xfrm>
            <a:off x="609600" y="1905000"/>
            <a:ext cx="1676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Promote:</a:t>
            </a:r>
            <a:endParaRPr lang="en-US" dirty="0"/>
          </a:p>
        </p:txBody>
      </p:sp>
      <p:sp>
        <p:nvSpPr>
          <p:cNvPr id="13" name="Rounded Rectangle 12"/>
          <p:cNvSpPr/>
          <p:nvPr/>
        </p:nvSpPr>
        <p:spPr>
          <a:xfrm>
            <a:off x="1371600" y="2590800"/>
            <a:ext cx="6934200" cy="685800"/>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The proper use of knowledge and systematic approaches for better governance and integrated water management</a:t>
            </a:r>
            <a:r>
              <a:rPr lang="en-US" dirty="0" smtClean="0"/>
              <a:t>)</a:t>
            </a:r>
            <a:endParaRPr lang="en-US" dirty="0"/>
          </a:p>
        </p:txBody>
      </p:sp>
      <p:sp>
        <p:nvSpPr>
          <p:cNvPr id="14" name="Rounded Rectangle 13"/>
          <p:cNvSpPr/>
          <p:nvPr/>
        </p:nvSpPr>
        <p:spPr>
          <a:xfrm>
            <a:off x="1371600" y="3505200"/>
            <a:ext cx="6934200" cy="5334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Best practices in systematic IWRM are standard region wide</a:t>
            </a:r>
            <a:endParaRPr lang="en-US" dirty="0"/>
          </a:p>
        </p:txBody>
      </p:sp>
      <p:sp>
        <p:nvSpPr>
          <p:cNvPr id="8" name="Rounded Rectangle 7"/>
          <p:cNvSpPr/>
          <p:nvPr/>
        </p:nvSpPr>
        <p:spPr>
          <a:xfrm>
            <a:off x="609600" y="4343400"/>
            <a:ext cx="2514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Empower Action Takers</a:t>
            </a:r>
            <a:endParaRPr lang="en-US" dirty="0" smtClean="0"/>
          </a:p>
        </p:txBody>
      </p:sp>
      <p:sp>
        <p:nvSpPr>
          <p:cNvPr id="10" name="Rounded Rectangle 9"/>
          <p:cNvSpPr/>
          <p:nvPr/>
        </p:nvSpPr>
        <p:spPr>
          <a:xfrm>
            <a:off x="533400" y="4953000"/>
            <a:ext cx="4572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Influence Decision &amp; Policy Making (Advocacy)</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8"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a:xfrm>
            <a:off x="609600" y="1066800"/>
            <a:ext cx="7867650" cy="792163"/>
          </a:xfrm>
          <a:noFill/>
          <a:ln w="9525">
            <a:noFill/>
            <a:miter lim="800000"/>
            <a:headEnd/>
            <a:tailEnd/>
          </a:ln>
        </p:spPr>
        <p:txBody>
          <a:bodyPr vert="horz" wrap="square" lIns="0" tIns="0" rIns="0" bIns="0" numCol="1" anchor="t" anchorCtr="0" compatLnSpc="1">
            <a:prstTxWarp prst="textNoShape">
              <a:avLst/>
            </a:prstTxWarp>
          </a:bodyPr>
          <a:lstStyle/>
          <a:p>
            <a:r>
              <a:rPr lang="en-US" dirty="0" smtClean="0">
                <a:solidFill>
                  <a:schemeClr val="tx1"/>
                </a:solidFill>
              </a:rPr>
              <a:t>Clustering Ideas Under Key Headlines</a:t>
            </a:r>
            <a:br>
              <a:rPr lang="en-US" dirty="0" smtClean="0">
                <a:solidFill>
                  <a:schemeClr val="tx1"/>
                </a:solidFill>
              </a:rPr>
            </a:br>
            <a:endParaRPr lang="en-GB" dirty="0" smtClean="0">
              <a:solidFill>
                <a:schemeClr val="tx1"/>
              </a:solidFill>
            </a:endParaRPr>
          </a:p>
        </p:txBody>
      </p:sp>
      <p:pic>
        <p:nvPicPr>
          <p:cNvPr id="8197" name="Picture 3" descr="flg_eu"/>
          <p:cNvPicPr>
            <a:picLocks noChangeAspect="1" noChangeArrowheads="1"/>
          </p:cNvPicPr>
          <p:nvPr/>
        </p:nvPicPr>
        <p:blipFill>
          <a:blip r:embed="rId3" cstate="print"/>
          <a:srcRect/>
          <a:stretch>
            <a:fillRect/>
          </a:stretch>
        </p:blipFill>
        <p:spPr bwMode="auto">
          <a:xfrm>
            <a:off x="8031163" y="228600"/>
            <a:ext cx="792162" cy="533400"/>
          </a:xfrm>
          <a:prstGeom prst="rect">
            <a:avLst/>
          </a:prstGeom>
          <a:noFill/>
          <a:ln w="9525">
            <a:noFill/>
            <a:miter lim="800000"/>
            <a:headEnd/>
            <a:tailEnd/>
          </a:ln>
        </p:spPr>
      </p:pic>
      <p:sp>
        <p:nvSpPr>
          <p:cNvPr id="7" name="Text Box 20"/>
          <p:cNvSpPr txBox="1">
            <a:spLocks noChangeArrowheads="1"/>
          </p:cNvSpPr>
          <p:nvPr/>
        </p:nvSpPr>
        <p:spPr bwMode="auto">
          <a:xfrm>
            <a:off x="381000" y="2057400"/>
            <a:ext cx="1295400" cy="365125"/>
          </a:xfrm>
          <a:prstGeom prst="rect">
            <a:avLst/>
          </a:prstGeom>
          <a:noFill/>
          <a:ln w="28575">
            <a:solidFill>
              <a:schemeClr val="tx1"/>
            </a:solidFill>
            <a:miter lim="800000"/>
            <a:headEnd/>
            <a:tailEnd/>
          </a:ln>
        </p:spPr>
        <p:txBody>
          <a:bodyPr>
            <a:spAutoFit/>
          </a:bodyPr>
          <a:lstStyle/>
          <a:p>
            <a:pPr>
              <a:spcBef>
                <a:spcPct val="50000"/>
              </a:spcBef>
            </a:pPr>
            <a:r>
              <a:rPr lang="en-US" sz="1600" b="1" dirty="0">
                <a:solidFill>
                  <a:srgbClr val="FF0000"/>
                </a:solidFill>
              </a:rPr>
              <a:t>M</a:t>
            </a:r>
            <a:r>
              <a:rPr lang="en-US" sz="1600" b="1" dirty="0"/>
              <a:t>anagerial</a:t>
            </a:r>
          </a:p>
        </p:txBody>
      </p:sp>
      <p:sp>
        <p:nvSpPr>
          <p:cNvPr id="8" name="Text Box 24"/>
          <p:cNvSpPr txBox="1">
            <a:spLocks noChangeArrowheads="1"/>
          </p:cNvSpPr>
          <p:nvPr/>
        </p:nvSpPr>
        <p:spPr bwMode="auto">
          <a:xfrm>
            <a:off x="381000" y="2590800"/>
            <a:ext cx="1219200" cy="365125"/>
          </a:xfrm>
          <a:prstGeom prst="rect">
            <a:avLst/>
          </a:prstGeom>
          <a:noFill/>
          <a:ln w="28575">
            <a:solidFill>
              <a:schemeClr val="tx1"/>
            </a:solidFill>
            <a:miter lim="800000"/>
            <a:headEnd/>
            <a:tailEnd/>
          </a:ln>
        </p:spPr>
        <p:txBody>
          <a:bodyPr>
            <a:spAutoFit/>
          </a:bodyPr>
          <a:lstStyle/>
          <a:p>
            <a:pPr>
              <a:spcBef>
                <a:spcPct val="50000"/>
              </a:spcBef>
            </a:pPr>
            <a:r>
              <a:rPr lang="en-US" sz="1600" b="1" dirty="0">
                <a:solidFill>
                  <a:srgbClr val="FF0000"/>
                </a:solidFill>
              </a:rPr>
              <a:t>M</a:t>
            </a:r>
            <a:r>
              <a:rPr lang="en-US" sz="1600" b="1" dirty="0"/>
              <a:t>andates</a:t>
            </a:r>
          </a:p>
        </p:txBody>
      </p:sp>
      <p:sp>
        <p:nvSpPr>
          <p:cNvPr id="9" name="Text Box 26"/>
          <p:cNvSpPr txBox="1">
            <a:spLocks noChangeArrowheads="1"/>
          </p:cNvSpPr>
          <p:nvPr/>
        </p:nvSpPr>
        <p:spPr bwMode="auto">
          <a:xfrm>
            <a:off x="381000" y="3200400"/>
            <a:ext cx="1219200" cy="609600"/>
          </a:xfrm>
          <a:prstGeom prst="rect">
            <a:avLst/>
          </a:prstGeom>
          <a:noFill/>
          <a:ln w="28575">
            <a:solidFill>
              <a:schemeClr val="tx1"/>
            </a:solidFill>
            <a:miter lim="800000"/>
            <a:headEnd/>
            <a:tailEnd/>
          </a:ln>
        </p:spPr>
        <p:txBody>
          <a:bodyPr>
            <a:spAutoFit/>
          </a:bodyPr>
          <a:lstStyle/>
          <a:p>
            <a:pPr>
              <a:spcBef>
                <a:spcPct val="50000"/>
              </a:spcBef>
            </a:pPr>
            <a:r>
              <a:rPr lang="en-US" sz="1600" b="1" dirty="0" smtClean="0">
                <a:solidFill>
                  <a:srgbClr val="FF0000"/>
                </a:solidFill>
              </a:rPr>
              <a:t>M</a:t>
            </a:r>
            <a:r>
              <a:rPr lang="en-US" sz="1600" b="1" dirty="0" smtClean="0"/>
              <a:t>oney/ </a:t>
            </a:r>
            <a:r>
              <a:rPr lang="en-US" sz="1600" b="1" dirty="0" smtClean="0">
                <a:solidFill>
                  <a:srgbClr val="FF0000"/>
                </a:solidFill>
              </a:rPr>
              <a:t>M</a:t>
            </a:r>
            <a:r>
              <a:rPr lang="en-US" sz="1600" b="1" dirty="0" smtClean="0"/>
              <a:t>aterial</a:t>
            </a:r>
            <a:endParaRPr lang="en-US" sz="1600" b="1" dirty="0"/>
          </a:p>
        </p:txBody>
      </p:sp>
      <p:sp>
        <p:nvSpPr>
          <p:cNvPr id="10" name="Text Box 22"/>
          <p:cNvSpPr txBox="1">
            <a:spLocks noChangeArrowheads="1"/>
          </p:cNvSpPr>
          <p:nvPr/>
        </p:nvSpPr>
        <p:spPr bwMode="auto">
          <a:xfrm>
            <a:off x="457200" y="4038600"/>
            <a:ext cx="1066800" cy="365125"/>
          </a:xfrm>
          <a:prstGeom prst="rect">
            <a:avLst/>
          </a:prstGeom>
          <a:noFill/>
          <a:ln w="28575">
            <a:solidFill>
              <a:schemeClr val="tx1"/>
            </a:solidFill>
            <a:miter lim="800000"/>
            <a:headEnd/>
            <a:tailEnd/>
          </a:ln>
        </p:spPr>
        <p:txBody>
          <a:bodyPr>
            <a:spAutoFit/>
          </a:bodyPr>
          <a:lstStyle/>
          <a:p>
            <a:pPr>
              <a:spcBef>
                <a:spcPct val="50000"/>
              </a:spcBef>
            </a:pPr>
            <a:r>
              <a:rPr lang="en-US" sz="1600" b="1" dirty="0">
                <a:solidFill>
                  <a:srgbClr val="FF0000"/>
                </a:solidFill>
              </a:rPr>
              <a:t>M</a:t>
            </a:r>
            <a:r>
              <a:rPr lang="en-US" sz="1600" b="1" dirty="0"/>
              <a:t>entor</a:t>
            </a:r>
          </a:p>
        </p:txBody>
      </p:sp>
      <p:sp>
        <p:nvSpPr>
          <p:cNvPr id="11" name="AutoShape 35"/>
          <p:cNvSpPr>
            <a:spLocks noChangeArrowheads="1"/>
          </p:cNvSpPr>
          <p:nvPr/>
        </p:nvSpPr>
        <p:spPr bwMode="auto">
          <a:xfrm rot="5400000">
            <a:off x="426243" y="4602957"/>
            <a:ext cx="976313" cy="914400"/>
          </a:xfrm>
          <a:custGeom>
            <a:avLst/>
            <a:gdLst>
              <a:gd name="T0" fmla="*/ 33096784 w 21600"/>
              <a:gd name="T1" fmla="*/ 0 h 21600"/>
              <a:gd name="T2" fmla="*/ 0 w 21600"/>
              <a:gd name="T3" fmla="*/ 19354798 h 21600"/>
              <a:gd name="T4" fmla="*/ 33096784 w 21600"/>
              <a:gd name="T5" fmla="*/ 38709597 h 21600"/>
              <a:gd name="T6" fmla="*/ 44129027 w 21600"/>
              <a:gd name="T7" fmla="*/ 1935479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FF0000"/>
            </a:solidFill>
            <a:miter lim="800000"/>
            <a:headEnd/>
            <a:tailEnd/>
          </a:ln>
        </p:spPr>
        <p:txBody>
          <a:bodyPr wrap="none" anchor="ctr"/>
          <a:lstStyle/>
          <a:p>
            <a:endParaRPr lang="ar-JO"/>
          </a:p>
        </p:txBody>
      </p:sp>
      <p:sp>
        <p:nvSpPr>
          <p:cNvPr id="12" name="Text Box 36"/>
          <p:cNvSpPr txBox="1">
            <a:spLocks noChangeArrowheads="1"/>
          </p:cNvSpPr>
          <p:nvPr/>
        </p:nvSpPr>
        <p:spPr bwMode="auto">
          <a:xfrm>
            <a:off x="228600" y="5791200"/>
            <a:ext cx="1676400" cy="609600"/>
          </a:xfrm>
          <a:prstGeom prst="rect">
            <a:avLst/>
          </a:prstGeom>
          <a:noFill/>
          <a:ln w="28575">
            <a:solidFill>
              <a:schemeClr val="tx1"/>
            </a:solidFill>
            <a:miter lim="800000"/>
            <a:headEnd/>
            <a:tailEnd/>
          </a:ln>
        </p:spPr>
        <p:txBody>
          <a:bodyPr>
            <a:spAutoFit/>
          </a:bodyPr>
          <a:lstStyle/>
          <a:p>
            <a:pPr>
              <a:spcBef>
                <a:spcPct val="50000"/>
              </a:spcBef>
            </a:pPr>
            <a:r>
              <a:rPr lang="en-US" sz="1600" b="1">
                <a:solidFill>
                  <a:schemeClr val="tx2"/>
                </a:solidFill>
              </a:rPr>
              <a:t>Efficiency &amp; Effectiveness</a:t>
            </a:r>
            <a:endParaRPr lang="en-US" sz="1600" b="1"/>
          </a:p>
        </p:txBody>
      </p:sp>
      <p:sp>
        <p:nvSpPr>
          <p:cNvPr id="13" name="Text Box 21"/>
          <p:cNvSpPr txBox="1">
            <a:spLocks noChangeArrowheads="1"/>
          </p:cNvSpPr>
          <p:nvPr/>
        </p:nvSpPr>
        <p:spPr bwMode="auto">
          <a:xfrm>
            <a:off x="1828800" y="2057400"/>
            <a:ext cx="2133600" cy="365125"/>
          </a:xfrm>
          <a:prstGeom prst="rect">
            <a:avLst/>
          </a:prstGeom>
          <a:noFill/>
          <a:ln w="28575">
            <a:solidFill>
              <a:schemeClr val="tx1"/>
            </a:solidFill>
            <a:miter lim="800000"/>
            <a:headEnd/>
            <a:tailEnd/>
          </a:ln>
        </p:spPr>
        <p:txBody>
          <a:bodyPr>
            <a:spAutoFit/>
          </a:bodyPr>
          <a:lstStyle/>
          <a:p>
            <a:pPr>
              <a:spcBef>
                <a:spcPct val="50000"/>
              </a:spcBef>
            </a:pPr>
            <a:r>
              <a:rPr lang="en-US" sz="1600" b="1" dirty="0" err="1">
                <a:solidFill>
                  <a:schemeClr val="tx2"/>
                </a:solidFill>
              </a:rPr>
              <a:t>Hu</a:t>
            </a:r>
            <a:r>
              <a:rPr lang="en-US" sz="1600" b="1" dirty="0" err="1">
                <a:solidFill>
                  <a:srgbClr val="FF0000"/>
                </a:solidFill>
              </a:rPr>
              <a:t>M</a:t>
            </a:r>
            <a:r>
              <a:rPr lang="en-US" sz="1600" b="1" dirty="0" err="1"/>
              <a:t>an</a:t>
            </a:r>
            <a:r>
              <a:rPr lang="en-US" sz="1600" b="1" dirty="0"/>
              <a:t> Resources</a:t>
            </a:r>
          </a:p>
        </p:txBody>
      </p:sp>
      <p:sp>
        <p:nvSpPr>
          <p:cNvPr id="14" name="Text Box 23"/>
          <p:cNvSpPr txBox="1">
            <a:spLocks noChangeArrowheads="1"/>
          </p:cNvSpPr>
          <p:nvPr/>
        </p:nvSpPr>
        <p:spPr bwMode="auto">
          <a:xfrm>
            <a:off x="1828800" y="2590800"/>
            <a:ext cx="1066800" cy="365125"/>
          </a:xfrm>
          <a:prstGeom prst="rect">
            <a:avLst/>
          </a:prstGeom>
          <a:noFill/>
          <a:ln w="28575">
            <a:solidFill>
              <a:schemeClr val="tx1"/>
            </a:solidFill>
            <a:miter lim="800000"/>
            <a:headEnd/>
            <a:tailEnd/>
          </a:ln>
        </p:spPr>
        <p:txBody>
          <a:bodyPr>
            <a:spAutoFit/>
          </a:bodyPr>
          <a:lstStyle/>
          <a:p>
            <a:pPr>
              <a:spcBef>
                <a:spcPct val="50000"/>
              </a:spcBef>
            </a:pPr>
            <a:r>
              <a:rPr lang="en-US" sz="1600" b="1" dirty="0">
                <a:solidFill>
                  <a:srgbClr val="FF0000"/>
                </a:solidFill>
              </a:rPr>
              <a:t>M</a:t>
            </a:r>
            <a:r>
              <a:rPr lang="en-US" sz="1600" b="1" dirty="0"/>
              <a:t>ental</a:t>
            </a:r>
          </a:p>
        </p:txBody>
      </p:sp>
      <p:sp>
        <p:nvSpPr>
          <p:cNvPr id="15" name="AutoShape 34"/>
          <p:cNvSpPr>
            <a:spLocks noChangeArrowheads="1"/>
          </p:cNvSpPr>
          <p:nvPr/>
        </p:nvSpPr>
        <p:spPr bwMode="auto">
          <a:xfrm rot="5400000">
            <a:off x="2293143" y="3421857"/>
            <a:ext cx="976313" cy="228600"/>
          </a:xfrm>
          <a:custGeom>
            <a:avLst/>
            <a:gdLst>
              <a:gd name="T0" fmla="*/ 33096784 w 21600"/>
              <a:gd name="T1" fmla="*/ 0 h 21600"/>
              <a:gd name="T2" fmla="*/ 0 w 21600"/>
              <a:gd name="T3" fmla="*/ 1209675 h 21600"/>
              <a:gd name="T4" fmla="*/ 33096784 w 21600"/>
              <a:gd name="T5" fmla="*/ 2419350 h 21600"/>
              <a:gd name="T6" fmla="*/ 44129027 w 21600"/>
              <a:gd name="T7" fmla="*/ 120967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FF0000"/>
            </a:solidFill>
            <a:miter lim="800000"/>
            <a:headEnd/>
            <a:tailEnd/>
          </a:ln>
        </p:spPr>
        <p:txBody>
          <a:bodyPr wrap="none" anchor="ctr"/>
          <a:lstStyle/>
          <a:p>
            <a:endParaRPr lang="ar-JO"/>
          </a:p>
        </p:txBody>
      </p:sp>
      <p:sp>
        <p:nvSpPr>
          <p:cNvPr id="16" name="Text Box 37"/>
          <p:cNvSpPr txBox="1">
            <a:spLocks noChangeArrowheads="1"/>
          </p:cNvSpPr>
          <p:nvPr/>
        </p:nvSpPr>
        <p:spPr bwMode="auto">
          <a:xfrm>
            <a:off x="1905000" y="4114800"/>
            <a:ext cx="1447800" cy="609600"/>
          </a:xfrm>
          <a:prstGeom prst="rect">
            <a:avLst/>
          </a:prstGeom>
          <a:noFill/>
          <a:ln w="28575">
            <a:solidFill>
              <a:schemeClr val="tx1"/>
            </a:solidFill>
            <a:miter lim="800000"/>
            <a:headEnd/>
            <a:tailEnd/>
          </a:ln>
        </p:spPr>
        <p:txBody>
          <a:bodyPr>
            <a:spAutoFit/>
          </a:bodyPr>
          <a:lstStyle/>
          <a:p>
            <a:pPr>
              <a:spcBef>
                <a:spcPct val="50000"/>
              </a:spcBef>
            </a:pPr>
            <a:r>
              <a:rPr lang="en-US" sz="1600" b="1">
                <a:solidFill>
                  <a:schemeClr val="tx2"/>
                </a:solidFill>
              </a:rPr>
              <a:t>Attitudes &amp; Behaviour</a:t>
            </a:r>
            <a:endParaRPr lang="en-US" sz="1600" b="1"/>
          </a:p>
        </p:txBody>
      </p:sp>
      <p:sp>
        <p:nvSpPr>
          <p:cNvPr id="17" name="Text Box 27"/>
          <p:cNvSpPr txBox="1">
            <a:spLocks noChangeArrowheads="1"/>
          </p:cNvSpPr>
          <p:nvPr/>
        </p:nvSpPr>
        <p:spPr bwMode="auto">
          <a:xfrm>
            <a:off x="4267200" y="2057400"/>
            <a:ext cx="3124200" cy="365125"/>
          </a:xfrm>
          <a:prstGeom prst="rect">
            <a:avLst/>
          </a:prstGeom>
          <a:noFill/>
          <a:ln w="28575">
            <a:solidFill>
              <a:schemeClr val="tx1"/>
            </a:solidFill>
            <a:miter lim="800000"/>
            <a:headEnd/>
            <a:tailEnd/>
          </a:ln>
        </p:spPr>
        <p:txBody>
          <a:bodyPr>
            <a:spAutoFit/>
          </a:bodyPr>
          <a:lstStyle/>
          <a:p>
            <a:pPr>
              <a:spcBef>
                <a:spcPct val="50000"/>
              </a:spcBef>
            </a:pPr>
            <a:r>
              <a:rPr lang="en-US" sz="1600" b="1" dirty="0">
                <a:solidFill>
                  <a:srgbClr val="FF0000"/>
                </a:solidFill>
              </a:rPr>
              <a:t>M</a:t>
            </a:r>
            <a:r>
              <a:rPr lang="en-US" sz="1600" b="1" dirty="0"/>
              <a:t>onitoring &amp; Evaluation</a:t>
            </a:r>
          </a:p>
        </p:txBody>
      </p:sp>
      <p:sp>
        <p:nvSpPr>
          <p:cNvPr id="18" name="Text Box 30"/>
          <p:cNvSpPr txBox="1">
            <a:spLocks noChangeArrowheads="1"/>
          </p:cNvSpPr>
          <p:nvPr/>
        </p:nvSpPr>
        <p:spPr bwMode="auto">
          <a:xfrm>
            <a:off x="5181600" y="3505200"/>
            <a:ext cx="2133600" cy="365125"/>
          </a:xfrm>
          <a:prstGeom prst="rect">
            <a:avLst/>
          </a:prstGeom>
          <a:noFill/>
          <a:ln w="28575">
            <a:solidFill>
              <a:schemeClr val="tx1"/>
            </a:solidFill>
            <a:miter lim="800000"/>
            <a:headEnd/>
            <a:tailEnd/>
          </a:ln>
        </p:spPr>
        <p:txBody>
          <a:bodyPr>
            <a:spAutoFit/>
          </a:bodyPr>
          <a:lstStyle/>
          <a:p>
            <a:pPr>
              <a:spcBef>
                <a:spcPct val="50000"/>
              </a:spcBef>
            </a:pPr>
            <a:r>
              <a:rPr lang="en-US" sz="1600" b="1">
                <a:solidFill>
                  <a:schemeClr val="tx2"/>
                </a:solidFill>
              </a:rPr>
              <a:t>Knowledge Mgmt.</a:t>
            </a:r>
            <a:endParaRPr lang="en-US" sz="1600" b="1"/>
          </a:p>
        </p:txBody>
      </p:sp>
      <p:sp>
        <p:nvSpPr>
          <p:cNvPr id="19" name="AutoShape 29"/>
          <p:cNvSpPr>
            <a:spLocks noChangeArrowheads="1"/>
          </p:cNvSpPr>
          <p:nvPr/>
        </p:nvSpPr>
        <p:spPr bwMode="auto">
          <a:xfrm rot="5400000">
            <a:off x="4783931" y="2683669"/>
            <a:ext cx="976313" cy="485775"/>
          </a:xfrm>
          <a:custGeom>
            <a:avLst/>
            <a:gdLst>
              <a:gd name="T0" fmla="*/ 33096784 w 21600"/>
              <a:gd name="T1" fmla="*/ 0 h 21600"/>
              <a:gd name="T2" fmla="*/ 0 w 21600"/>
              <a:gd name="T3" fmla="*/ 5462449 h 21600"/>
              <a:gd name="T4" fmla="*/ 33096784 w 21600"/>
              <a:gd name="T5" fmla="*/ 10924876 h 21600"/>
              <a:gd name="T6" fmla="*/ 44129027 w 21600"/>
              <a:gd name="T7" fmla="*/ 546244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FF0000"/>
            </a:solidFill>
            <a:miter lim="800000"/>
            <a:headEnd/>
            <a:tailEnd/>
          </a:ln>
        </p:spPr>
        <p:txBody>
          <a:bodyPr wrap="none" anchor="ctr"/>
          <a:lstStyle/>
          <a:p>
            <a:endParaRPr lang="ar-JO"/>
          </a:p>
        </p:txBody>
      </p:sp>
      <p:sp>
        <p:nvSpPr>
          <p:cNvPr id="20" name="Text Box 32"/>
          <p:cNvSpPr txBox="1">
            <a:spLocks noChangeArrowheads="1"/>
          </p:cNvSpPr>
          <p:nvPr/>
        </p:nvSpPr>
        <p:spPr bwMode="auto">
          <a:xfrm>
            <a:off x="5181600" y="4038600"/>
            <a:ext cx="2133600" cy="365125"/>
          </a:xfrm>
          <a:prstGeom prst="rect">
            <a:avLst/>
          </a:prstGeom>
          <a:noFill/>
          <a:ln w="28575">
            <a:solidFill>
              <a:schemeClr val="tx1"/>
            </a:solidFill>
            <a:miter lim="800000"/>
            <a:headEnd/>
            <a:tailEnd/>
          </a:ln>
        </p:spPr>
        <p:txBody>
          <a:bodyPr>
            <a:spAutoFit/>
          </a:bodyPr>
          <a:lstStyle/>
          <a:p>
            <a:pPr>
              <a:spcBef>
                <a:spcPct val="50000"/>
              </a:spcBef>
            </a:pPr>
            <a:r>
              <a:rPr lang="en-US" sz="1600" b="1">
                <a:solidFill>
                  <a:schemeClr val="tx2"/>
                </a:solidFill>
              </a:rPr>
              <a:t>Good Governance</a:t>
            </a:r>
            <a:endParaRPr lang="en-US" sz="1600" b="1"/>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3" descr="flg_eu"/>
          <p:cNvPicPr>
            <a:picLocks noChangeAspect="1" noChangeArrowheads="1"/>
          </p:cNvPicPr>
          <p:nvPr/>
        </p:nvPicPr>
        <p:blipFill>
          <a:blip r:embed="rId3" cstate="print"/>
          <a:srcRect/>
          <a:stretch>
            <a:fillRect/>
          </a:stretch>
        </p:blipFill>
        <p:spPr bwMode="auto">
          <a:xfrm>
            <a:off x="8031163" y="228600"/>
            <a:ext cx="792162" cy="533400"/>
          </a:xfrm>
          <a:prstGeom prst="rect">
            <a:avLst/>
          </a:prstGeom>
          <a:noFill/>
          <a:ln w="9525">
            <a:noFill/>
            <a:miter lim="800000"/>
            <a:headEnd/>
            <a:tailEnd/>
          </a:ln>
        </p:spPr>
      </p:pic>
      <p:sp>
        <p:nvSpPr>
          <p:cNvPr id="13" name="Title 1"/>
          <p:cNvSpPr>
            <a:spLocks noGrp="1"/>
          </p:cNvSpPr>
          <p:nvPr>
            <p:ph type="title"/>
          </p:nvPr>
        </p:nvSpPr>
        <p:spPr>
          <a:xfrm>
            <a:off x="304800" y="990600"/>
            <a:ext cx="8839200" cy="563563"/>
          </a:xfrm>
        </p:spPr>
        <p:txBody>
          <a:bodyPr/>
          <a:lstStyle/>
          <a:p>
            <a:pPr marL="342900" lvl="0" indent="-342900">
              <a:spcAft>
                <a:spcPts val="0"/>
              </a:spcAft>
              <a:tabLst>
                <a:tab pos="102870" algn="l"/>
              </a:tabLst>
            </a:pPr>
            <a:r>
              <a:rPr lang="en-US" sz="2400" dirty="0" smtClean="0">
                <a:solidFill>
                  <a:schemeClr val="tx1"/>
                </a:solidFill>
              </a:rPr>
              <a:t>Group Exercise: Information Needs &amp; Assets</a:t>
            </a:r>
          </a:p>
        </p:txBody>
      </p:sp>
      <p:sp>
        <p:nvSpPr>
          <p:cNvPr id="14" name="Content Placeholder 2"/>
          <p:cNvSpPr>
            <a:spLocks noGrp="1"/>
          </p:cNvSpPr>
          <p:nvPr>
            <p:ph idx="1"/>
          </p:nvPr>
        </p:nvSpPr>
        <p:spPr>
          <a:xfrm>
            <a:off x="152400" y="1676400"/>
            <a:ext cx="8991600" cy="762000"/>
          </a:xfrm>
        </p:spPr>
        <p:txBody>
          <a:bodyPr/>
          <a:lstStyle/>
          <a:p>
            <a:pPr marL="396875" lvl="1" indent="-396875">
              <a:buNone/>
            </a:pPr>
            <a:r>
              <a:rPr lang="fr-CH" b="1" dirty="0" smtClean="0">
                <a:solidFill>
                  <a:srgbClr val="0098C3"/>
                </a:solidFill>
              </a:rPr>
              <a:t>Can </a:t>
            </a:r>
            <a:r>
              <a:rPr lang="en-US" b="1" dirty="0" smtClean="0">
                <a:solidFill>
                  <a:srgbClr val="0098C3"/>
                </a:solidFill>
              </a:rPr>
              <a:t>we</a:t>
            </a:r>
            <a:r>
              <a:rPr lang="fr-CH" b="1" dirty="0" smtClean="0">
                <a:solidFill>
                  <a:srgbClr val="0098C3"/>
                </a:solidFill>
              </a:rPr>
              <a:t> </a:t>
            </a:r>
            <a:r>
              <a:rPr lang="en-US" b="1" dirty="0" smtClean="0">
                <a:solidFill>
                  <a:srgbClr val="0098C3"/>
                </a:solidFill>
              </a:rPr>
              <a:t>think </a:t>
            </a:r>
            <a:r>
              <a:rPr lang="fr-CH" b="1" dirty="0" smtClean="0">
                <a:solidFill>
                  <a:srgbClr val="0098C3"/>
                </a:solidFill>
              </a:rPr>
              <a:t>of headlines?</a:t>
            </a:r>
          </a:p>
        </p:txBody>
      </p:sp>
      <p:graphicFrame>
        <p:nvGraphicFramePr>
          <p:cNvPr id="8" name="Table 7"/>
          <p:cNvGraphicFramePr>
            <a:graphicFrameLocks noGrp="1"/>
          </p:cNvGraphicFramePr>
          <p:nvPr/>
        </p:nvGraphicFramePr>
        <p:xfrm>
          <a:off x="1371600" y="2209800"/>
          <a:ext cx="6096000" cy="2225040"/>
        </p:xfrm>
        <a:graphic>
          <a:graphicData uri="http://schemas.openxmlformats.org/drawingml/2006/table">
            <a:tbl>
              <a:tblPr rtl="1" firstRow="1" bandRow="1">
                <a:tableStyleId>{5C22544A-7EE6-4342-B048-85BDC9FD1C3A}</a:tableStyleId>
              </a:tblPr>
              <a:tblGrid>
                <a:gridCol w="1016000"/>
                <a:gridCol w="1016000"/>
                <a:gridCol w="1016000"/>
                <a:gridCol w="1016000"/>
                <a:gridCol w="1016000"/>
                <a:gridCol w="1016000"/>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r>
                        <a:rPr lang="en-US" dirty="0" smtClean="0"/>
                        <a:t>Inst.</a:t>
                      </a:r>
                      <a:r>
                        <a:rPr lang="en-US" baseline="0" dirty="0" smtClean="0"/>
                        <a:t> 2</a:t>
                      </a:r>
                      <a:endParaRPr lang="en-US" dirty="0"/>
                    </a:p>
                  </a:txBody>
                  <a:tcPr/>
                </a:tc>
                <a:tc>
                  <a:txBody>
                    <a:bodyPr/>
                    <a:lstStyle/>
                    <a:p>
                      <a:r>
                        <a:rPr lang="en-US" dirty="0" smtClean="0"/>
                        <a:t>Inst. 1</a:t>
                      </a:r>
                      <a:endParaRPr lang="en-US" dirty="0"/>
                    </a:p>
                  </a:txBody>
                  <a:tcPr/>
                </a:tc>
                <a:tc>
                  <a:txBody>
                    <a:bodyPr/>
                    <a:lstStyle/>
                    <a:p>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rowSpan="2">
                  <a:txBody>
                    <a:bodyPr/>
                    <a:lstStyle/>
                    <a:p>
                      <a:r>
                        <a:rPr lang="en-US" b="1" dirty="0" smtClean="0">
                          <a:solidFill>
                            <a:srgbClr val="002060"/>
                          </a:solidFill>
                        </a:rPr>
                        <a:t>Theme 1</a:t>
                      </a:r>
                      <a:endParaRPr lang="en-US" b="1" dirty="0">
                        <a:solidFill>
                          <a:srgbClr val="002060"/>
                        </a:solidFill>
                      </a:endParaRPr>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vMerge="1">
                  <a:txBody>
                    <a:bodyPr/>
                    <a:lstStyle/>
                    <a:p>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rowSpan="2">
                  <a:txBody>
                    <a:bodyPr/>
                    <a:lstStyle/>
                    <a:p>
                      <a:r>
                        <a:rPr lang="en-US" b="1" dirty="0" smtClean="0">
                          <a:solidFill>
                            <a:srgbClr val="002060"/>
                          </a:solidFill>
                        </a:rPr>
                        <a:t>Theme 2</a:t>
                      </a:r>
                      <a:endParaRPr lang="en-US" b="1" dirty="0">
                        <a:solidFill>
                          <a:srgbClr val="002060"/>
                        </a:solidFill>
                      </a:endParaRPr>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vMerge="1">
                  <a:txBody>
                    <a:bodyPr/>
                    <a:lstStyle/>
                    <a:p>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6" name="Rectangle 5"/>
          <p:cNvSpPr/>
          <p:nvPr/>
        </p:nvSpPr>
        <p:spPr>
          <a:xfrm>
            <a:off x="1371600" y="4800600"/>
            <a:ext cx="4572000" cy="1200329"/>
          </a:xfrm>
          <a:prstGeom prst="rect">
            <a:avLst/>
          </a:prstGeom>
        </p:spPr>
        <p:txBody>
          <a:bodyPr>
            <a:spAutoFit/>
          </a:bodyPr>
          <a:lstStyle/>
          <a:p>
            <a:pPr marL="342900" lvl="0" indent="-342900">
              <a:spcAft>
                <a:spcPts val="0"/>
              </a:spcAft>
              <a:buFont typeface="Courier New"/>
              <a:buChar char="o"/>
            </a:pPr>
            <a:r>
              <a:rPr lang="en-US" b="1" dirty="0">
                <a:solidFill>
                  <a:srgbClr val="000000"/>
                </a:solidFill>
                <a:latin typeface="Times New Roman"/>
                <a:ea typeface="Times New Roman"/>
              </a:rPr>
              <a:t>Group 1: Management &amp; Operation</a:t>
            </a:r>
            <a:endParaRPr lang="en-US" b="1" dirty="0" smtClean="0">
              <a:latin typeface="Times New Roman"/>
              <a:ea typeface="Times New Roman"/>
            </a:endParaRPr>
          </a:p>
          <a:p>
            <a:pPr marL="342900" lvl="0" indent="-342900">
              <a:spcAft>
                <a:spcPts val="0"/>
              </a:spcAft>
              <a:buFont typeface="Courier New"/>
              <a:buChar char="o"/>
            </a:pPr>
            <a:r>
              <a:rPr lang="en-US" b="1" dirty="0">
                <a:solidFill>
                  <a:srgbClr val="000000"/>
                </a:solidFill>
                <a:latin typeface="Times New Roman"/>
                <a:ea typeface="Times New Roman"/>
              </a:rPr>
              <a:t>Group 2: Communication and Networking</a:t>
            </a:r>
            <a:endParaRPr lang="en-US" b="1" dirty="0" smtClean="0">
              <a:latin typeface="Times New Roman"/>
              <a:ea typeface="Times New Roman"/>
            </a:endParaRPr>
          </a:p>
          <a:p>
            <a:pPr marL="342900" lvl="0" indent="-342900">
              <a:spcAft>
                <a:spcPts val="0"/>
              </a:spcAft>
              <a:buFont typeface="Courier New"/>
              <a:buChar char="o"/>
            </a:pPr>
            <a:r>
              <a:rPr lang="en-US" b="1" dirty="0">
                <a:solidFill>
                  <a:srgbClr val="000000"/>
                </a:solidFill>
                <a:latin typeface="Times New Roman"/>
                <a:ea typeface="Times New Roman"/>
              </a:rPr>
              <a:t>Group 3 Distribution of Tasks and Roles </a:t>
            </a:r>
            <a:endParaRPr lang="en-US" b="1" dirty="0">
              <a:latin typeface="Times New Roman"/>
              <a:ea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a:xfrm>
            <a:off x="685800" y="838200"/>
            <a:ext cx="7867650" cy="792163"/>
          </a:xfrm>
        </p:spPr>
        <p:txBody>
          <a:bodyPr/>
          <a:lstStyle/>
          <a:p>
            <a:pPr algn="ctr"/>
            <a:r>
              <a:rPr lang="fr-CH" dirty="0" smtClean="0">
                <a:solidFill>
                  <a:schemeClr val="tx1"/>
                </a:solidFill>
              </a:rPr>
              <a:t>Workshop AGENDA</a:t>
            </a:r>
            <a:endParaRPr lang="en-GB" dirty="0" smtClean="0">
              <a:solidFill>
                <a:schemeClr val="tx1"/>
              </a:solidFill>
            </a:endParaRPr>
          </a:p>
        </p:txBody>
      </p:sp>
      <p:pic>
        <p:nvPicPr>
          <p:cNvPr id="8197" name="Picture 3" descr="flg_eu"/>
          <p:cNvPicPr>
            <a:picLocks noChangeAspect="1" noChangeArrowheads="1"/>
          </p:cNvPicPr>
          <p:nvPr/>
        </p:nvPicPr>
        <p:blipFill>
          <a:blip r:embed="rId3" cstate="print"/>
          <a:srcRect/>
          <a:stretch>
            <a:fillRect/>
          </a:stretch>
        </p:blipFill>
        <p:spPr bwMode="auto">
          <a:xfrm>
            <a:off x="8031163" y="228600"/>
            <a:ext cx="792162" cy="533400"/>
          </a:xfrm>
          <a:prstGeom prst="rect">
            <a:avLst/>
          </a:prstGeom>
          <a:noFill/>
          <a:ln w="9525">
            <a:noFill/>
            <a:miter lim="800000"/>
            <a:headEnd/>
            <a:tailEnd/>
          </a:ln>
        </p:spPr>
      </p:pic>
      <p:graphicFrame>
        <p:nvGraphicFramePr>
          <p:cNvPr id="5" name="Table 4"/>
          <p:cNvGraphicFramePr>
            <a:graphicFrameLocks noGrp="1"/>
          </p:cNvGraphicFramePr>
          <p:nvPr/>
        </p:nvGraphicFramePr>
        <p:xfrm>
          <a:off x="228600" y="1371602"/>
          <a:ext cx="8686800" cy="4727331"/>
        </p:xfrm>
        <a:graphic>
          <a:graphicData uri="http://schemas.openxmlformats.org/drawingml/2006/table">
            <a:tbl>
              <a:tblPr/>
              <a:tblGrid>
                <a:gridCol w="1154398"/>
                <a:gridCol w="5007039"/>
                <a:gridCol w="2525363"/>
              </a:tblGrid>
              <a:tr h="286631">
                <a:tc>
                  <a:txBody>
                    <a:bodyPr/>
                    <a:lstStyle/>
                    <a:p>
                      <a:pPr algn="ctr" rtl="0">
                        <a:spcAft>
                          <a:spcPts val="0"/>
                        </a:spcAft>
                      </a:pPr>
                      <a:r>
                        <a:rPr lang="en-US" sz="1200" b="1">
                          <a:solidFill>
                            <a:srgbClr val="FFFFFF"/>
                          </a:solidFill>
                          <a:latin typeface="Times New Roman"/>
                          <a:ea typeface="Times New Roman"/>
                        </a:rPr>
                        <a:t>Time</a:t>
                      </a:r>
                      <a:endParaRPr lang="en-US" sz="12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rtl="0">
                        <a:spcAft>
                          <a:spcPts val="0"/>
                        </a:spcAft>
                      </a:pPr>
                      <a:r>
                        <a:rPr lang="en-US" sz="1200" b="1">
                          <a:solidFill>
                            <a:srgbClr val="FFFFFF"/>
                          </a:solidFill>
                          <a:latin typeface="Times New Roman"/>
                          <a:ea typeface="Times New Roman"/>
                        </a:rPr>
                        <a:t>Day 2</a:t>
                      </a:r>
                      <a:endParaRPr lang="en-US" sz="12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rtl="0">
                        <a:spcAft>
                          <a:spcPts val="0"/>
                        </a:spcAft>
                      </a:pPr>
                      <a:r>
                        <a:rPr lang="en-US" sz="1200" b="1">
                          <a:solidFill>
                            <a:srgbClr val="FFFFFF"/>
                          </a:solidFill>
                          <a:latin typeface="Times New Roman"/>
                          <a:ea typeface="Times New Roman"/>
                        </a:rPr>
                        <a:t>Who &amp; How?</a:t>
                      </a:r>
                      <a:endParaRPr lang="en-US" sz="12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378592">
                <a:tc>
                  <a:txBody>
                    <a:bodyPr/>
                    <a:lstStyle/>
                    <a:p>
                      <a:pPr algn="l" rtl="0">
                        <a:spcAft>
                          <a:spcPts val="0"/>
                        </a:spcAft>
                      </a:pPr>
                      <a:r>
                        <a:rPr lang="en-US" sz="1200" b="1">
                          <a:solidFill>
                            <a:srgbClr val="000000"/>
                          </a:solidFill>
                          <a:latin typeface="Arial"/>
                          <a:ea typeface="Times New Roman"/>
                        </a:rPr>
                        <a:t>9:00-9:15</a:t>
                      </a:r>
                      <a:endParaRPr lang="en-US" sz="12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spcAft>
                          <a:spcPts val="0"/>
                        </a:spcAft>
                        <a:buSzPts val="1000"/>
                        <a:buFont typeface="Symbol"/>
                        <a:buChar char=""/>
                        <a:tabLst>
                          <a:tab pos="102870" algn="l"/>
                        </a:tabLst>
                      </a:pPr>
                      <a:r>
                        <a:rPr lang="en-US" sz="1200" b="1">
                          <a:solidFill>
                            <a:srgbClr val="000000"/>
                          </a:solidFill>
                          <a:latin typeface="Times New Roman"/>
                          <a:ea typeface="Times New Roman"/>
                        </a:rPr>
                        <a:t>Recap of Day 1 and Presenting Day 2 Tasks &amp; Programme</a:t>
                      </a:r>
                      <a:endParaRPr lang="en-US" sz="12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r>
                        <a:rPr lang="en-US" sz="1200" b="1">
                          <a:solidFill>
                            <a:srgbClr val="000000"/>
                          </a:solidFill>
                          <a:latin typeface="Times New Roman"/>
                          <a:ea typeface="Times New Roman"/>
                        </a:rPr>
                        <a:t>Moderator</a:t>
                      </a:r>
                      <a:endParaRPr lang="en-US" sz="12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8057">
                <a:tc>
                  <a:txBody>
                    <a:bodyPr/>
                    <a:lstStyle/>
                    <a:p>
                      <a:pPr algn="l" rtl="0">
                        <a:spcAft>
                          <a:spcPts val="0"/>
                        </a:spcAft>
                      </a:pPr>
                      <a:r>
                        <a:rPr lang="en-US" sz="1200" b="1">
                          <a:solidFill>
                            <a:srgbClr val="000000"/>
                          </a:solidFill>
                          <a:latin typeface="Arial"/>
                          <a:ea typeface="Times New Roman"/>
                        </a:rPr>
                        <a:t>9:15-11:10</a:t>
                      </a:r>
                      <a:endParaRPr lang="en-US" sz="12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spcAft>
                          <a:spcPts val="0"/>
                        </a:spcAft>
                        <a:buSzPts val="1000"/>
                        <a:buFont typeface="Symbol"/>
                        <a:buChar char=""/>
                        <a:tabLst>
                          <a:tab pos="102870" algn="l"/>
                        </a:tabLst>
                      </a:pPr>
                      <a:r>
                        <a:rPr lang="en-US" sz="1200" b="1">
                          <a:solidFill>
                            <a:srgbClr val="000000"/>
                          </a:solidFill>
                          <a:latin typeface="Times New Roman"/>
                          <a:ea typeface="Times New Roman"/>
                        </a:rPr>
                        <a:t>Workgroups:   discussion and getting ready to present  actions needed to fulfill each requirement</a:t>
                      </a:r>
                      <a:endParaRPr lang="en-US" sz="12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spcAft>
                          <a:spcPts val="0"/>
                        </a:spcAft>
                        <a:buSzPts val="1000"/>
                        <a:buFont typeface="Symbol"/>
                        <a:buChar char=""/>
                        <a:tabLst>
                          <a:tab pos="102870" algn="l"/>
                        </a:tabLst>
                      </a:pPr>
                      <a:r>
                        <a:rPr lang="en-US" sz="1200" b="1">
                          <a:solidFill>
                            <a:srgbClr val="000000"/>
                          </a:solidFill>
                          <a:latin typeface="Times New Roman"/>
                          <a:ea typeface="Times New Roman"/>
                        </a:rPr>
                        <a:t>Groups' Moderators</a:t>
                      </a:r>
                      <a:endParaRPr lang="en-US" sz="12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957">
                <a:tc>
                  <a:txBody>
                    <a:bodyPr/>
                    <a:lstStyle/>
                    <a:p>
                      <a:pPr algn="l" rtl="0">
                        <a:spcAft>
                          <a:spcPts val="0"/>
                        </a:spcAft>
                      </a:pPr>
                      <a:r>
                        <a:rPr lang="en-US" sz="1200" b="1">
                          <a:solidFill>
                            <a:srgbClr val="FF0000"/>
                          </a:solidFill>
                          <a:latin typeface="Arial"/>
                          <a:ea typeface="Times New Roman"/>
                        </a:rPr>
                        <a:t>11:00-11:30</a:t>
                      </a:r>
                      <a:endParaRPr lang="en-US" sz="12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spcAft>
                          <a:spcPts val="0"/>
                        </a:spcAft>
                      </a:pPr>
                      <a:r>
                        <a:rPr lang="en-US" sz="1200" b="1">
                          <a:solidFill>
                            <a:srgbClr val="FF0000"/>
                          </a:solidFill>
                          <a:latin typeface="Times New Roman"/>
                          <a:ea typeface="Times New Roman"/>
                        </a:rPr>
                        <a:t>Morning Break Taken in the Group Work</a:t>
                      </a:r>
                      <a:endParaRPr lang="en-US" sz="12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spcAft>
                          <a:spcPts val="0"/>
                        </a:spcAft>
                      </a:pPr>
                      <a:endParaRPr lang="en-US" sz="12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573263">
                <a:tc>
                  <a:txBody>
                    <a:bodyPr/>
                    <a:lstStyle/>
                    <a:p>
                      <a:pPr algn="l" rtl="0">
                        <a:spcAft>
                          <a:spcPts val="0"/>
                        </a:spcAft>
                      </a:pPr>
                      <a:r>
                        <a:rPr lang="en-US" sz="1200" b="1">
                          <a:latin typeface="Arial"/>
                          <a:ea typeface="Times New Roman"/>
                        </a:rPr>
                        <a:t>11:30-13:00</a:t>
                      </a:r>
                      <a:endParaRPr lang="en-US" sz="12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spcAft>
                          <a:spcPts val="0"/>
                        </a:spcAft>
                        <a:buSzPts val="1000"/>
                        <a:buFont typeface="Symbol"/>
                        <a:buChar char=""/>
                        <a:tabLst>
                          <a:tab pos="102870" algn="l"/>
                        </a:tabLst>
                      </a:pPr>
                      <a:r>
                        <a:rPr lang="en-US" sz="1200" b="1">
                          <a:solidFill>
                            <a:srgbClr val="000000"/>
                          </a:solidFill>
                          <a:latin typeface="Times New Roman"/>
                          <a:ea typeface="Times New Roman"/>
                        </a:rPr>
                        <a:t> Presentations of WGs Outputs: 15 minutes for presentation &amp; 15 minutes for discussions for each WG</a:t>
                      </a:r>
                      <a:endParaRPr lang="en-US" sz="12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spcAft>
                          <a:spcPts val="0"/>
                        </a:spcAft>
                        <a:buSzPts val="1000"/>
                        <a:buFont typeface="Symbol"/>
                        <a:buChar char=""/>
                        <a:tabLst>
                          <a:tab pos="102870" algn="l"/>
                        </a:tabLst>
                      </a:pPr>
                      <a:r>
                        <a:rPr lang="en-US" sz="1200" b="1">
                          <a:solidFill>
                            <a:srgbClr val="000000"/>
                          </a:solidFill>
                          <a:latin typeface="Times New Roman"/>
                          <a:ea typeface="Times New Roman"/>
                        </a:rPr>
                        <a:t>WGs Reporters </a:t>
                      </a:r>
                      <a:endParaRPr lang="en-US" sz="12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631">
                <a:tc>
                  <a:txBody>
                    <a:bodyPr/>
                    <a:lstStyle/>
                    <a:p>
                      <a:pPr algn="l" rtl="0">
                        <a:spcAft>
                          <a:spcPts val="0"/>
                        </a:spcAft>
                      </a:pPr>
                      <a:r>
                        <a:rPr lang="en-US" sz="1200" b="1">
                          <a:latin typeface="Arial"/>
                          <a:ea typeface="Times New Roman"/>
                        </a:rPr>
                        <a:t>13:00-13:30</a:t>
                      </a:r>
                      <a:endParaRPr lang="en-US" sz="12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spcAft>
                          <a:spcPts val="0"/>
                        </a:spcAft>
                        <a:buSzPts val="1000"/>
                        <a:buFont typeface="Symbol"/>
                        <a:buChar char=""/>
                        <a:tabLst>
                          <a:tab pos="102870" algn="l"/>
                        </a:tabLst>
                      </a:pPr>
                      <a:r>
                        <a:rPr lang="en-US" sz="1200" b="1">
                          <a:solidFill>
                            <a:srgbClr val="000000"/>
                          </a:solidFill>
                          <a:latin typeface="Times New Roman"/>
                          <a:ea typeface="Times New Roman"/>
                        </a:rPr>
                        <a:t>Building on the Outputs of WGs: Presenting the Road to the Action Plan</a:t>
                      </a:r>
                      <a:endParaRPr lang="en-US" sz="12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spcAft>
                          <a:spcPts val="0"/>
                        </a:spcAft>
                        <a:buSzPts val="1000"/>
                        <a:buFont typeface="Symbol"/>
                        <a:buChar char=""/>
                        <a:tabLst>
                          <a:tab pos="102870" algn="l"/>
                        </a:tabLst>
                      </a:pPr>
                      <a:r>
                        <a:rPr lang="en-US" sz="1200" b="1">
                          <a:solidFill>
                            <a:srgbClr val="000000"/>
                          </a:solidFill>
                          <a:latin typeface="Times New Roman"/>
                          <a:ea typeface="Times New Roman"/>
                        </a:rPr>
                        <a:t>Moderator</a:t>
                      </a:r>
                      <a:endParaRPr lang="en-US" sz="12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957">
                <a:tc>
                  <a:txBody>
                    <a:bodyPr/>
                    <a:lstStyle/>
                    <a:p>
                      <a:pPr algn="l" rtl="0">
                        <a:spcAft>
                          <a:spcPts val="0"/>
                        </a:spcAft>
                      </a:pPr>
                      <a:r>
                        <a:rPr lang="en-US" sz="1200" b="1">
                          <a:solidFill>
                            <a:srgbClr val="FF0000"/>
                          </a:solidFill>
                          <a:latin typeface="Arial"/>
                          <a:ea typeface="Times New Roman"/>
                        </a:rPr>
                        <a:t>13:30-14:30</a:t>
                      </a:r>
                      <a:endParaRPr lang="en-US" sz="12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r>
                        <a:rPr lang="en-US" sz="1200" b="1">
                          <a:solidFill>
                            <a:srgbClr val="FF0000"/>
                          </a:solidFill>
                          <a:latin typeface="Times New Roman"/>
                          <a:ea typeface="Times New Roman"/>
                        </a:rPr>
                        <a:t>Lunch Break</a:t>
                      </a:r>
                      <a:endParaRPr lang="en-US" sz="12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endParaRPr lang="en-US" sz="12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573263">
                <a:tc>
                  <a:txBody>
                    <a:bodyPr/>
                    <a:lstStyle/>
                    <a:p>
                      <a:pPr algn="l" rtl="0">
                        <a:spcAft>
                          <a:spcPts val="0"/>
                        </a:spcAft>
                      </a:pPr>
                      <a:r>
                        <a:rPr lang="en-US" sz="1200" b="1">
                          <a:latin typeface="Arial"/>
                          <a:ea typeface="Times New Roman"/>
                        </a:rPr>
                        <a:t>14:30-15:45</a:t>
                      </a:r>
                      <a:endParaRPr lang="en-US" sz="12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spcAft>
                          <a:spcPts val="0"/>
                        </a:spcAft>
                        <a:buSzPts val="1000"/>
                        <a:buFont typeface="Symbol"/>
                        <a:buChar char=""/>
                        <a:tabLst>
                          <a:tab pos="102870" algn="l"/>
                        </a:tabLst>
                      </a:pPr>
                      <a:r>
                        <a:rPr lang="en-US" sz="1200" b="1">
                          <a:solidFill>
                            <a:srgbClr val="000000"/>
                          </a:solidFill>
                          <a:latin typeface="Times New Roman"/>
                          <a:ea typeface="Times New Roman"/>
                        </a:rPr>
                        <a:t>Selecting Priority Actions for Year 1</a:t>
                      </a:r>
                      <a:endParaRPr lang="en-US" sz="1200" b="1">
                        <a:latin typeface="Times New Roman"/>
                        <a:ea typeface="Times New Roman"/>
                      </a:endParaRPr>
                    </a:p>
                    <a:p>
                      <a:pPr marL="342900" lvl="0" indent="-342900" algn="l" rtl="0">
                        <a:spcAft>
                          <a:spcPts val="0"/>
                        </a:spcAft>
                        <a:buSzPts val="1000"/>
                        <a:buFont typeface="Symbol"/>
                        <a:buChar char=""/>
                        <a:tabLst>
                          <a:tab pos="102870" algn="l"/>
                        </a:tabLst>
                      </a:pPr>
                      <a:r>
                        <a:rPr lang="en-US" sz="1200" b="1">
                          <a:solidFill>
                            <a:srgbClr val="000000"/>
                          </a:solidFill>
                          <a:latin typeface="Times New Roman"/>
                          <a:ea typeface="Times New Roman"/>
                        </a:rPr>
                        <a:t>Populating the Action Plan form</a:t>
                      </a:r>
                      <a:endParaRPr lang="en-US" sz="12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spcAft>
                          <a:spcPts val="0"/>
                        </a:spcAft>
                        <a:buSzPts val="1000"/>
                        <a:buFont typeface="Symbol"/>
                        <a:buChar char=""/>
                        <a:tabLst>
                          <a:tab pos="102870" algn="l"/>
                        </a:tabLst>
                      </a:pPr>
                      <a:r>
                        <a:rPr lang="en-US" sz="1200" b="1">
                          <a:solidFill>
                            <a:srgbClr val="000000"/>
                          </a:solidFill>
                          <a:latin typeface="Times New Roman"/>
                          <a:ea typeface="Times New Roman"/>
                        </a:rPr>
                        <a:t>Moderated Plenary Session</a:t>
                      </a:r>
                      <a:endParaRPr lang="en-US" sz="12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957">
                <a:tc>
                  <a:txBody>
                    <a:bodyPr/>
                    <a:lstStyle/>
                    <a:p>
                      <a:pPr algn="l" rtl="0">
                        <a:spcAft>
                          <a:spcPts val="0"/>
                        </a:spcAft>
                      </a:pPr>
                      <a:r>
                        <a:rPr lang="en-US" sz="1200" b="1">
                          <a:solidFill>
                            <a:srgbClr val="FF0000"/>
                          </a:solidFill>
                          <a:latin typeface="Arial"/>
                          <a:ea typeface="Times New Roman"/>
                        </a:rPr>
                        <a:t>15:45-16:15</a:t>
                      </a:r>
                      <a:endParaRPr lang="en-US" sz="12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r>
                        <a:rPr lang="en-US" sz="1200" b="1">
                          <a:solidFill>
                            <a:srgbClr val="FF0000"/>
                          </a:solidFill>
                          <a:latin typeface="Times New Roman"/>
                          <a:ea typeface="Times New Roman"/>
                        </a:rPr>
                        <a:t>Afternoon Break</a:t>
                      </a:r>
                      <a:endParaRPr lang="en-US" sz="12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endParaRPr lang="en-US" sz="12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86631">
                <a:tc>
                  <a:txBody>
                    <a:bodyPr/>
                    <a:lstStyle/>
                    <a:p>
                      <a:pPr algn="l" rtl="0">
                        <a:spcAft>
                          <a:spcPts val="0"/>
                        </a:spcAft>
                      </a:pPr>
                      <a:r>
                        <a:rPr lang="en-US" sz="1200" b="1">
                          <a:latin typeface="Arial"/>
                          <a:ea typeface="Times New Roman"/>
                        </a:rPr>
                        <a:t>16:15:17:00</a:t>
                      </a:r>
                      <a:endParaRPr lang="en-US" sz="12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r>
                        <a:rPr lang="en-US" sz="1200" b="1">
                          <a:latin typeface="Arial"/>
                          <a:ea typeface="Times New Roman"/>
                        </a:rPr>
                        <a:t>Finalizing Action Plan Draft</a:t>
                      </a:r>
                      <a:endParaRPr lang="en-US" sz="12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spcAft>
                          <a:spcPts val="0"/>
                        </a:spcAft>
                        <a:buSzPts val="1000"/>
                        <a:buFont typeface="Symbol"/>
                        <a:buChar char=""/>
                        <a:tabLst>
                          <a:tab pos="102870" algn="l"/>
                        </a:tabLst>
                      </a:pPr>
                      <a:r>
                        <a:rPr lang="en-US" sz="1200" b="1">
                          <a:solidFill>
                            <a:srgbClr val="000000"/>
                          </a:solidFill>
                          <a:latin typeface="Times New Roman"/>
                          <a:ea typeface="Times New Roman"/>
                        </a:rPr>
                        <a:t>Moderator-Led</a:t>
                      </a:r>
                      <a:endParaRPr lang="en-US" sz="12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3263">
                <a:tc>
                  <a:txBody>
                    <a:bodyPr/>
                    <a:lstStyle/>
                    <a:p>
                      <a:pPr algn="l" rtl="0">
                        <a:spcAft>
                          <a:spcPts val="0"/>
                        </a:spcAft>
                      </a:pPr>
                      <a:r>
                        <a:rPr lang="en-US" sz="1200" b="1">
                          <a:latin typeface="Arial"/>
                          <a:ea typeface="Times New Roman"/>
                        </a:rPr>
                        <a:t>17:00-17:15</a:t>
                      </a:r>
                      <a:endParaRPr lang="en-US" sz="12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spcAft>
                          <a:spcPts val="0"/>
                        </a:spcAft>
                        <a:buSzPts val="1000"/>
                        <a:buFont typeface="Symbol"/>
                        <a:buChar char=""/>
                        <a:tabLst>
                          <a:tab pos="102870" algn="l"/>
                        </a:tabLst>
                      </a:pPr>
                      <a:r>
                        <a:rPr lang="en-US" sz="1200" b="1">
                          <a:solidFill>
                            <a:srgbClr val="000000"/>
                          </a:solidFill>
                          <a:latin typeface="Times New Roman"/>
                          <a:ea typeface="Times New Roman"/>
                        </a:rPr>
                        <a:t>Evaluation of the Workshop</a:t>
                      </a:r>
                      <a:endParaRPr lang="en-US" sz="1200" b="1">
                        <a:latin typeface="Times New Roman"/>
                        <a:ea typeface="Times New Roman"/>
                      </a:endParaRPr>
                    </a:p>
                    <a:p>
                      <a:pPr marL="342900" lvl="0" indent="-342900" algn="l" rtl="0">
                        <a:spcAft>
                          <a:spcPts val="0"/>
                        </a:spcAft>
                        <a:buSzPts val="1000"/>
                        <a:buFont typeface="Symbol"/>
                        <a:buChar char=""/>
                        <a:tabLst>
                          <a:tab pos="102870" algn="l"/>
                        </a:tabLst>
                      </a:pPr>
                      <a:r>
                        <a:rPr lang="en-US" sz="1200" b="1">
                          <a:solidFill>
                            <a:srgbClr val="000000"/>
                          </a:solidFill>
                          <a:latin typeface="Times New Roman"/>
                          <a:ea typeface="Times New Roman"/>
                        </a:rPr>
                        <a:t>Closing Remarks  &amp; Next Steps</a:t>
                      </a:r>
                      <a:endParaRPr lang="en-US" sz="12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spcAft>
                          <a:spcPts val="0"/>
                        </a:spcAft>
                        <a:buSzPts val="1000"/>
                        <a:buFont typeface="Symbol"/>
                        <a:buChar char=""/>
                        <a:tabLst>
                          <a:tab pos="102870" algn="l"/>
                        </a:tabLst>
                      </a:pPr>
                      <a:r>
                        <a:rPr lang="en-US" sz="1200" b="1" dirty="0">
                          <a:solidFill>
                            <a:srgbClr val="000000"/>
                          </a:solidFill>
                          <a:latin typeface="Times New Roman"/>
                          <a:ea typeface="Times New Roman"/>
                        </a:rPr>
                        <a:t>Participants</a:t>
                      </a:r>
                      <a:endParaRPr lang="en-US" sz="1200" b="1" dirty="0">
                        <a:latin typeface="Times New Roman"/>
                        <a:ea typeface="Times New Roman"/>
                      </a:endParaRPr>
                    </a:p>
                    <a:p>
                      <a:pPr marL="342900" lvl="0" indent="-342900" algn="l" rtl="0">
                        <a:spcAft>
                          <a:spcPts val="0"/>
                        </a:spcAft>
                        <a:buSzPts val="1000"/>
                        <a:buFont typeface="Symbol"/>
                        <a:buChar char=""/>
                        <a:tabLst>
                          <a:tab pos="102870" algn="l"/>
                        </a:tabLst>
                      </a:pPr>
                      <a:r>
                        <a:rPr lang="en-US" sz="1200" b="1" dirty="0" err="1">
                          <a:solidFill>
                            <a:srgbClr val="000000"/>
                          </a:solidFill>
                          <a:latin typeface="Times New Roman"/>
                          <a:ea typeface="Times New Roman"/>
                        </a:rPr>
                        <a:t>Fadi</a:t>
                      </a:r>
                      <a:r>
                        <a:rPr lang="en-US" sz="1200" b="1" dirty="0">
                          <a:solidFill>
                            <a:srgbClr val="000000"/>
                          </a:solidFill>
                          <a:latin typeface="Times New Roman"/>
                          <a:ea typeface="Times New Roman"/>
                        </a:rPr>
                        <a:t> </a:t>
                      </a:r>
                      <a:r>
                        <a:rPr lang="en-US" sz="1200" b="1" dirty="0" err="1">
                          <a:solidFill>
                            <a:srgbClr val="000000"/>
                          </a:solidFill>
                          <a:latin typeface="Times New Roman"/>
                          <a:ea typeface="Times New Roman"/>
                        </a:rPr>
                        <a:t>Shraideh</a:t>
                      </a:r>
                      <a:r>
                        <a:rPr lang="en-US" sz="1200" b="1" dirty="0">
                          <a:solidFill>
                            <a:srgbClr val="000000"/>
                          </a:solidFill>
                          <a:latin typeface="Times New Roman"/>
                          <a:ea typeface="Times New Roman"/>
                        </a:rPr>
                        <a:t>/IUCN &amp; Moderator</a:t>
                      </a:r>
                      <a:endParaRPr lang="en-US" sz="12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055" descr="fasa-2"/>
          <p:cNvPicPr>
            <a:picLocks noChangeAspect="1" noChangeArrowheads="1"/>
          </p:cNvPicPr>
          <p:nvPr/>
        </p:nvPicPr>
        <p:blipFill>
          <a:blip r:embed="rId2" cstate="print"/>
          <a:srcRect l="1724" r="1611"/>
          <a:stretch>
            <a:fillRect/>
          </a:stretch>
        </p:blipFill>
        <p:spPr bwMode="auto">
          <a:xfrm>
            <a:off x="0" y="0"/>
            <a:ext cx="9144000" cy="1600200"/>
          </a:xfrm>
          <a:prstGeom prst="rect">
            <a:avLst/>
          </a:prstGeom>
          <a:noFill/>
          <a:ln w="9525">
            <a:noFill/>
            <a:miter lim="800000"/>
            <a:headEnd/>
            <a:tailEnd/>
          </a:ln>
        </p:spPr>
      </p:pic>
      <p:sp>
        <p:nvSpPr>
          <p:cNvPr id="6147" name="Rectangle 10"/>
          <p:cNvSpPr>
            <a:spLocks noChangeArrowheads="1"/>
          </p:cNvSpPr>
          <p:nvPr/>
        </p:nvSpPr>
        <p:spPr bwMode="auto">
          <a:xfrm>
            <a:off x="4356100" y="2286000"/>
            <a:ext cx="71438" cy="3744913"/>
          </a:xfrm>
          <a:prstGeom prst="rect">
            <a:avLst/>
          </a:prstGeom>
          <a:solidFill>
            <a:schemeClr val="bg1"/>
          </a:solidFill>
          <a:ln w="9525">
            <a:noFill/>
            <a:miter lim="800000"/>
            <a:headEnd/>
            <a:tailEnd/>
          </a:ln>
        </p:spPr>
        <p:txBody>
          <a:bodyPr wrap="none" anchor="ctr"/>
          <a:lstStyle/>
          <a:p>
            <a:endParaRPr lang="el-GR"/>
          </a:p>
        </p:txBody>
      </p:sp>
      <p:sp>
        <p:nvSpPr>
          <p:cNvPr id="6148" name="Title 1"/>
          <p:cNvSpPr txBox="1">
            <a:spLocks/>
          </p:cNvSpPr>
          <p:nvPr/>
        </p:nvSpPr>
        <p:spPr bwMode="auto">
          <a:xfrm>
            <a:off x="468313" y="0"/>
            <a:ext cx="7604125" cy="1143000"/>
          </a:xfrm>
          <a:prstGeom prst="rect">
            <a:avLst/>
          </a:prstGeom>
          <a:noFill/>
          <a:ln w="9525">
            <a:noFill/>
            <a:miter lim="800000"/>
            <a:headEnd/>
            <a:tailEnd/>
          </a:ln>
        </p:spPr>
        <p:txBody>
          <a:bodyPr anchor="ctr"/>
          <a:lstStyle/>
          <a:p>
            <a:r>
              <a:rPr lang="en-US" sz="2800">
                <a:solidFill>
                  <a:schemeClr val="bg1"/>
                </a:solidFill>
              </a:rPr>
              <a:t>THE SWIM WORK PACKAGES AND PILLARS</a:t>
            </a:r>
          </a:p>
        </p:txBody>
      </p:sp>
      <p:pic>
        <p:nvPicPr>
          <p:cNvPr id="6149" name="Picture 6"/>
          <p:cNvPicPr>
            <a:picLocks noChangeAspect="1" noChangeArrowheads="1"/>
          </p:cNvPicPr>
          <p:nvPr/>
        </p:nvPicPr>
        <p:blipFill>
          <a:blip r:embed="rId3" cstate="print"/>
          <a:srcRect/>
          <a:stretch>
            <a:fillRect/>
          </a:stretch>
        </p:blipFill>
        <p:spPr bwMode="auto">
          <a:xfrm>
            <a:off x="179388" y="1412875"/>
            <a:ext cx="8510587" cy="5072063"/>
          </a:xfrm>
          <a:prstGeom prst="rect">
            <a:avLst/>
          </a:prstGeom>
          <a:noFill/>
          <a:ln w="9525">
            <a:noFill/>
            <a:miter lim="800000"/>
            <a:headEnd/>
            <a:tailEnd/>
          </a:ln>
        </p:spPr>
      </p:pic>
      <p:sp>
        <p:nvSpPr>
          <p:cNvPr id="6" name="Rectangle 5"/>
          <p:cNvSpPr/>
          <p:nvPr/>
        </p:nvSpPr>
        <p:spPr>
          <a:xfrm>
            <a:off x="3505200" y="3733800"/>
            <a:ext cx="4953000" cy="923330"/>
          </a:xfrm>
          <a:prstGeom prst="rect">
            <a:avLst/>
          </a:prstGeom>
        </p:spPr>
        <p:txBody>
          <a:bodyPr wrap="square">
            <a:spAutoFit/>
          </a:bodyPr>
          <a:lstStyle/>
          <a:p>
            <a:pPr marL="342900" lvl="0" indent="-342900">
              <a:spcAft>
                <a:spcPts val="0"/>
              </a:spcAft>
              <a:buFont typeface="Courier New"/>
              <a:buChar char="o"/>
            </a:pPr>
            <a:r>
              <a:rPr lang="en-US" b="1" dirty="0">
                <a:solidFill>
                  <a:srgbClr val="000000"/>
                </a:solidFill>
                <a:latin typeface="Times New Roman"/>
                <a:ea typeface="Times New Roman"/>
              </a:rPr>
              <a:t>Group 1: Management &amp; Operation</a:t>
            </a:r>
            <a:endParaRPr lang="en-US" b="1" dirty="0" smtClean="0">
              <a:latin typeface="Times New Roman"/>
              <a:ea typeface="Times New Roman"/>
            </a:endParaRPr>
          </a:p>
          <a:p>
            <a:pPr marL="342900" lvl="0" indent="-342900">
              <a:spcAft>
                <a:spcPts val="0"/>
              </a:spcAft>
              <a:buFont typeface="Courier New"/>
              <a:buChar char="o"/>
            </a:pPr>
            <a:r>
              <a:rPr lang="en-US" b="1" dirty="0">
                <a:solidFill>
                  <a:srgbClr val="000000"/>
                </a:solidFill>
                <a:latin typeface="Times New Roman"/>
                <a:ea typeface="Times New Roman"/>
              </a:rPr>
              <a:t>Group 2: Communication and Networking</a:t>
            </a:r>
            <a:endParaRPr lang="en-US" b="1" dirty="0" smtClean="0">
              <a:latin typeface="Times New Roman"/>
              <a:ea typeface="Times New Roman"/>
            </a:endParaRPr>
          </a:p>
          <a:p>
            <a:pPr marL="342900" lvl="0" indent="-342900">
              <a:spcAft>
                <a:spcPts val="0"/>
              </a:spcAft>
              <a:buFont typeface="Courier New"/>
              <a:buChar char="o"/>
            </a:pPr>
            <a:r>
              <a:rPr lang="en-US" b="1" dirty="0">
                <a:solidFill>
                  <a:srgbClr val="000000"/>
                </a:solidFill>
                <a:latin typeface="Times New Roman"/>
                <a:ea typeface="Times New Roman"/>
              </a:rPr>
              <a:t>Group 3 Distribution of Tasks and Roles </a:t>
            </a:r>
            <a:endParaRPr lang="en-US" b="1" dirty="0">
              <a:latin typeface="Times New Roman"/>
              <a:ea typeface="Times New Roma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3" descr="flg_eu"/>
          <p:cNvPicPr>
            <a:picLocks noChangeAspect="1" noChangeArrowheads="1"/>
          </p:cNvPicPr>
          <p:nvPr/>
        </p:nvPicPr>
        <p:blipFill>
          <a:blip r:embed="rId3" cstate="print"/>
          <a:srcRect/>
          <a:stretch>
            <a:fillRect/>
          </a:stretch>
        </p:blipFill>
        <p:spPr bwMode="auto">
          <a:xfrm>
            <a:off x="8031163" y="228600"/>
            <a:ext cx="792162" cy="533400"/>
          </a:xfrm>
          <a:prstGeom prst="rect">
            <a:avLst/>
          </a:prstGeom>
          <a:noFill/>
          <a:ln w="9525">
            <a:noFill/>
            <a:miter lim="800000"/>
            <a:headEnd/>
            <a:tailEnd/>
          </a:ln>
        </p:spPr>
      </p:pic>
      <p:sp>
        <p:nvSpPr>
          <p:cNvPr id="13" name="Title 1"/>
          <p:cNvSpPr>
            <a:spLocks noGrp="1"/>
          </p:cNvSpPr>
          <p:nvPr>
            <p:ph type="title"/>
          </p:nvPr>
        </p:nvSpPr>
        <p:spPr>
          <a:xfrm>
            <a:off x="304800" y="914401"/>
            <a:ext cx="8839200" cy="381000"/>
          </a:xfrm>
        </p:spPr>
        <p:txBody>
          <a:bodyPr/>
          <a:lstStyle/>
          <a:p>
            <a:pPr marL="342900" lvl="0" indent="-342900">
              <a:spcAft>
                <a:spcPts val="0"/>
              </a:spcAft>
              <a:tabLst>
                <a:tab pos="102870" algn="l"/>
              </a:tabLst>
            </a:pPr>
            <a:r>
              <a:rPr lang="en-US" sz="2000" b="1" dirty="0" smtClean="0">
                <a:solidFill>
                  <a:schemeClr val="tx1"/>
                </a:solidFill>
                <a:ea typeface="+mn-ea"/>
              </a:rPr>
              <a:t>The Proposed </a:t>
            </a:r>
            <a:r>
              <a:rPr lang="en-US" sz="2000" b="1" dirty="0" smtClean="0">
                <a:solidFill>
                  <a:schemeClr val="tx1"/>
                </a:solidFill>
                <a:ea typeface="+mn-ea"/>
              </a:rPr>
              <a:t>Log-Frame &amp; Road to the Action Plan</a:t>
            </a:r>
          </a:p>
        </p:txBody>
      </p:sp>
      <p:graphicFrame>
        <p:nvGraphicFramePr>
          <p:cNvPr id="9" name="Table 8"/>
          <p:cNvGraphicFramePr>
            <a:graphicFrameLocks noGrp="1"/>
          </p:cNvGraphicFramePr>
          <p:nvPr/>
        </p:nvGraphicFramePr>
        <p:xfrm>
          <a:off x="533400" y="1371600"/>
          <a:ext cx="7848601" cy="5342956"/>
        </p:xfrm>
        <a:graphic>
          <a:graphicData uri="http://schemas.openxmlformats.org/drawingml/2006/table">
            <a:tbl>
              <a:tblPr/>
              <a:tblGrid>
                <a:gridCol w="1295400"/>
                <a:gridCol w="2438400"/>
                <a:gridCol w="1524000"/>
                <a:gridCol w="1219200"/>
                <a:gridCol w="1371601"/>
              </a:tblGrid>
              <a:tr h="134175">
                <a:tc gridSpan="5">
                  <a:txBody>
                    <a:bodyPr/>
                    <a:lstStyle/>
                    <a:p>
                      <a:pPr algn="ctr" fontAlgn="ctr"/>
                      <a:r>
                        <a:rPr lang="en-US" sz="900" b="1" i="0" u="none" strike="noStrike" dirty="0">
                          <a:solidFill>
                            <a:srgbClr val="FFFFFF"/>
                          </a:solidFill>
                          <a:latin typeface="Arial"/>
                        </a:rPr>
                        <a:t>LOGICAL FRAMEWORK FOR THE PROJECT</a:t>
                      </a:r>
                    </a:p>
                  </a:txBody>
                  <a:tcPr marL="3440" marR="3440" marT="3440" marB="0" anchor="ctr">
                    <a:lnL w="12700" cap="flat" cmpd="sng" algn="ctr">
                      <a:solidFill>
                        <a:srgbClr val="17375D"/>
                      </a:solidFill>
                      <a:prstDash val="solid"/>
                      <a:round/>
                      <a:headEnd type="none" w="med" len="med"/>
                      <a:tailEnd type="none" w="med" len="med"/>
                    </a:lnL>
                    <a:lnR w="12700" cap="flat" cmpd="sng" algn="ctr">
                      <a:solidFill>
                        <a:srgbClr val="17375D"/>
                      </a:solidFill>
                      <a:prstDash val="solid"/>
                      <a:round/>
                      <a:headEnd type="none" w="med" len="med"/>
                      <a:tailEnd type="none" w="med" len="med"/>
                    </a:lnR>
                    <a:lnT w="12700" cap="flat" cmpd="sng" algn="ctr">
                      <a:solidFill>
                        <a:srgbClr val="17375D"/>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737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6973">
                <a:tc>
                  <a:txBody>
                    <a:bodyPr/>
                    <a:lstStyle/>
                    <a:p>
                      <a:pPr algn="l" fontAlgn="t"/>
                      <a:r>
                        <a:rPr lang="ar-JO" sz="900" b="1" i="0" u="none" strike="noStrike" dirty="0">
                          <a:solidFill>
                            <a:srgbClr val="FFFFFF"/>
                          </a:solidFill>
                          <a:latin typeface="Arial"/>
                        </a:rPr>
                        <a:t> </a:t>
                      </a:r>
                    </a:p>
                  </a:txBody>
                  <a:tcPr marL="3440" marR="3440" marT="3440" marB="0">
                    <a:lnL w="12700" cap="flat" cmpd="sng" algn="ctr">
                      <a:solidFill>
                        <a:srgbClr val="17375D"/>
                      </a:solidFill>
                      <a:prstDash val="solid"/>
                      <a:round/>
                      <a:headEnd type="none" w="med" len="med"/>
                      <a:tailEnd type="none" w="med" len="med"/>
                    </a:lnL>
                    <a:lnR w="6350" cap="flat" cmpd="sng" algn="ctr">
                      <a:solidFill>
                        <a:srgbClr val="17375D"/>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17375D"/>
                      </a:solidFill>
                      <a:prstDash val="solid"/>
                      <a:round/>
                      <a:headEnd type="none" w="med" len="med"/>
                      <a:tailEnd type="none" w="med" len="med"/>
                    </a:lnB>
                    <a:solidFill>
                      <a:srgbClr val="17375D"/>
                    </a:solidFill>
                  </a:tcPr>
                </a:tc>
                <a:tc>
                  <a:txBody>
                    <a:bodyPr/>
                    <a:lstStyle/>
                    <a:p>
                      <a:pPr algn="l" fontAlgn="t"/>
                      <a:r>
                        <a:rPr lang="en-US" sz="900" b="1" i="0" u="none" strike="noStrike">
                          <a:solidFill>
                            <a:srgbClr val="FFFFFF"/>
                          </a:solidFill>
                          <a:latin typeface="Arial"/>
                        </a:rPr>
                        <a:t>Intervention logic</a:t>
                      </a:r>
                    </a:p>
                  </a:txBody>
                  <a:tcPr marL="3440" marR="3440" marT="3440" marB="0">
                    <a:lnL w="6350" cap="flat" cmpd="sng" algn="ctr">
                      <a:solidFill>
                        <a:srgbClr val="17375D"/>
                      </a:solidFill>
                      <a:prstDash val="solid"/>
                      <a:round/>
                      <a:headEnd type="none" w="med" len="med"/>
                      <a:tailEnd type="none" w="med" len="med"/>
                    </a:lnL>
                    <a:lnR w="6350" cap="flat" cmpd="sng" algn="ctr">
                      <a:solidFill>
                        <a:srgbClr val="17375D"/>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17375D"/>
                      </a:solidFill>
                      <a:prstDash val="solid"/>
                      <a:round/>
                      <a:headEnd type="none" w="med" len="med"/>
                      <a:tailEnd type="none" w="med" len="med"/>
                    </a:lnB>
                    <a:solidFill>
                      <a:srgbClr val="17375D"/>
                    </a:solidFill>
                  </a:tcPr>
                </a:tc>
                <a:tc>
                  <a:txBody>
                    <a:bodyPr/>
                    <a:lstStyle/>
                    <a:p>
                      <a:pPr algn="l" fontAlgn="t"/>
                      <a:r>
                        <a:rPr lang="en-US" sz="900" b="1" i="0" u="none" strike="noStrike">
                          <a:solidFill>
                            <a:srgbClr val="FFFFFF"/>
                          </a:solidFill>
                          <a:latin typeface="Arial"/>
                        </a:rPr>
                        <a:t>Objectively verifiable indicators of achievement</a:t>
                      </a:r>
                    </a:p>
                  </a:txBody>
                  <a:tcPr marL="3440" marR="3440" marT="3440" marB="0">
                    <a:lnL w="6350" cap="flat" cmpd="sng" algn="ctr">
                      <a:solidFill>
                        <a:srgbClr val="17375D"/>
                      </a:solidFill>
                      <a:prstDash val="solid"/>
                      <a:round/>
                      <a:headEnd type="none" w="med" len="med"/>
                      <a:tailEnd type="none" w="med" len="med"/>
                    </a:lnL>
                    <a:lnR w="6350" cap="flat" cmpd="sng" algn="ctr">
                      <a:solidFill>
                        <a:srgbClr val="17375D"/>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17375D"/>
                      </a:solidFill>
                      <a:prstDash val="solid"/>
                      <a:round/>
                      <a:headEnd type="none" w="med" len="med"/>
                      <a:tailEnd type="none" w="med" len="med"/>
                    </a:lnB>
                    <a:solidFill>
                      <a:srgbClr val="17375D"/>
                    </a:solidFill>
                  </a:tcPr>
                </a:tc>
                <a:tc>
                  <a:txBody>
                    <a:bodyPr/>
                    <a:lstStyle/>
                    <a:p>
                      <a:pPr algn="l" fontAlgn="t"/>
                      <a:r>
                        <a:rPr lang="en-US" sz="900" b="1" i="0" u="none" strike="noStrike">
                          <a:solidFill>
                            <a:srgbClr val="FFFFFF"/>
                          </a:solidFill>
                          <a:latin typeface="Arial"/>
                        </a:rPr>
                        <a:t>Sources and means of verification</a:t>
                      </a:r>
                    </a:p>
                  </a:txBody>
                  <a:tcPr marL="3440" marR="3440" marT="3440" marB="0">
                    <a:lnL w="6350" cap="flat" cmpd="sng" algn="ctr">
                      <a:solidFill>
                        <a:srgbClr val="17375D"/>
                      </a:solidFill>
                      <a:prstDash val="solid"/>
                      <a:round/>
                      <a:headEnd type="none" w="med" len="med"/>
                      <a:tailEnd type="none" w="med" len="med"/>
                    </a:lnL>
                    <a:lnR w="6350" cap="flat" cmpd="sng" algn="ctr">
                      <a:solidFill>
                        <a:srgbClr val="17375D"/>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17375D"/>
                      </a:solidFill>
                      <a:prstDash val="solid"/>
                      <a:round/>
                      <a:headEnd type="none" w="med" len="med"/>
                      <a:tailEnd type="none" w="med" len="med"/>
                    </a:lnB>
                    <a:solidFill>
                      <a:srgbClr val="17375D"/>
                    </a:solidFill>
                  </a:tcPr>
                </a:tc>
                <a:tc>
                  <a:txBody>
                    <a:bodyPr/>
                    <a:lstStyle/>
                    <a:p>
                      <a:pPr algn="l" fontAlgn="t"/>
                      <a:r>
                        <a:rPr lang="en-US" sz="900" b="1" i="0" u="none" strike="noStrike">
                          <a:solidFill>
                            <a:srgbClr val="FFFFFF"/>
                          </a:solidFill>
                          <a:latin typeface="Arial"/>
                        </a:rPr>
                        <a:t>Assumptions</a:t>
                      </a:r>
                    </a:p>
                  </a:txBody>
                  <a:tcPr marL="3440" marR="3440" marT="3440" marB="0">
                    <a:lnL w="6350" cap="flat" cmpd="sng" algn="ctr">
                      <a:solidFill>
                        <a:srgbClr val="17375D"/>
                      </a:solidFill>
                      <a:prstDash val="solid"/>
                      <a:round/>
                      <a:headEnd type="none" w="med" len="med"/>
                      <a:tailEnd type="none" w="med" len="med"/>
                    </a:lnL>
                    <a:lnR w="12700" cap="flat" cmpd="sng" algn="ctr">
                      <a:solidFill>
                        <a:srgbClr val="17375D"/>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17375D"/>
                      </a:solidFill>
                      <a:prstDash val="solid"/>
                      <a:round/>
                      <a:headEnd type="none" w="med" len="med"/>
                      <a:tailEnd type="none" w="med" len="med"/>
                    </a:lnB>
                    <a:solidFill>
                      <a:srgbClr val="17375D"/>
                    </a:solidFill>
                  </a:tcPr>
                </a:tc>
              </a:tr>
              <a:tr h="87704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900" b="1" i="0" u="none" strike="noStrike" dirty="0" smtClean="0">
                          <a:latin typeface="Arial"/>
                        </a:rPr>
                        <a:t>Overall objective</a:t>
                      </a:r>
                    </a:p>
                    <a:p>
                      <a:pPr algn="l" fontAlgn="t"/>
                      <a:endParaRPr lang="en-US" sz="900" b="1" i="0" u="none" strike="noStrike" dirty="0">
                        <a:latin typeface="Arial"/>
                      </a:endParaRPr>
                    </a:p>
                  </a:txBody>
                  <a:tcPr marL="3440" marR="3440" marT="3440" marB="0">
                    <a:lnL w="12700" cap="flat" cmpd="sng" algn="ctr">
                      <a:solidFill>
                        <a:srgbClr val="17375D"/>
                      </a:solidFill>
                      <a:prstDash val="solid"/>
                      <a:round/>
                      <a:headEnd type="none" w="med" len="med"/>
                      <a:tailEnd type="none" w="med" len="med"/>
                    </a:lnL>
                    <a:lnR w="6350" cap="flat" cmpd="sng" algn="ctr">
                      <a:solidFill>
                        <a:srgbClr val="17375D"/>
                      </a:solidFill>
                      <a:prstDash val="solid"/>
                      <a:round/>
                      <a:headEnd type="none" w="med" len="med"/>
                      <a:tailEnd type="none" w="med" len="med"/>
                    </a:lnR>
                    <a:lnT w="6350" cap="flat" cmpd="sng" algn="ctr">
                      <a:solidFill>
                        <a:srgbClr val="17375D"/>
                      </a:solidFill>
                      <a:prstDash val="solid"/>
                      <a:round/>
                      <a:headEnd type="none" w="med" len="med"/>
                      <a:tailEnd type="none" w="med" len="med"/>
                    </a:lnT>
                    <a:lnB w="6350" cap="flat" cmpd="sng" algn="ctr">
                      <a:solidFill>
                        <a:srgbClr val="17375D"/>
                      </a:solidFill>
                      <a:prstDash val="solid"/>
                      <a:round/>
                      <a:headEnd type="none" w="med" len="med"/>
                      <a:tailEnd type="none" w="med" len="med"/>
                    </a:lnB>
                    <a:solidFill>
                      <a:srgbClr val="FFFFFF"/>
                    </a:solidFill>
                  </a:tcPr>
                </a:tc>
                <a:tc>
                  <a:txBody>
                    <a:bodyPr/>
                    <a:lstStyle/>
                    <a:p>
                      <a:pPr algn="l" rtl="0">
                        <a:spcAft>
                          <a:spcPts val="0"/>
                        </a:spcAft>
                      </a:pPr>
                      <a:r>
                        <a:rPr lang="en-US" sz="900" i="0" dirty="0">
                          <a:latin typeface="Arial"/>
                          <a:ea typeface="Times New Roman"/>
                          <a:cs typeface="Arial"/>
                        </a:rPr>
                        <a:t>The use of Systemic Approaches to Integrated Water Resources Management throughout the region among local authorities, other decision-makers, researchers, experts, practitioners and other stakeholders has improved</a:t>
                      </a:r>
                      <a:endParaRPr lang="en-US" sz="1100" i="0" dirty="0">
                        <a:latin typeface="Times New Roman"/>
                        <a:ea typeface="Times New Roman"/>
                        <a:cs typeface="Arial"/>
                      </a:endParaRPr>
                    </a:p>
                  </a:txBody>
                  <a:tcPr marL="68580" marR="68580" marT="0" marB="0">
                    <a:lnL w="6350" cap="flat" cmpd="sng" algn="ctr">
                      <a:solidFill>
                        <a:srgbClr val="17375D"/>
                      </a:solidFill>
                      <a:prstDash val="solid"/>
                      <a:round/>
                      <a:headEnd type="none" w="med" len="med"/>
                      <a:tailEnd type="none" w="med" len="med"/>
                    </a:lnL>
                    <a:lnR w="6350" cap="flat" cmpd="sng" algn="ctr">
                      <a:solidFill>
                        <a:srgbClr val="17375D"/>
                      </a:solidFill>
                      <a:prstDash val="solid"/>
                      <a:round/>
                      <a:headEnd type="none" w="med" len="med"/>
                      <a:tailEnd type="none" w="med" len="med"/>
                    </a:lnR>
                    <a:lnT w="6350" cap="flat" cmpd="sng" algn="ctr">
                      <a:solidFill>
                        <a:srgbClr val="17375D"/>
                      </a:solidFill>
                      <a:prstDash val="solid"/>
                      <a:round/>
                      <a:headEnd type="none" w="med" len="med"/>
                      <a:tailEnd type="none" w="med" len="med"/>
                    </a:lnT>
                    <a:lnB w="6350" cap="flat" cmpd="sng" algn="ctr">
                      <a:solidFill>
                        <a:srgbClr val="17375D"/>
                      </a:solidFill>
                      <a:prstDash val="solid"/>
                      <a:round/>
                      <a:headEnd type="none" w="med" len="med"/>
                      <a:tailEnd type="none" w="med" len="med"/>
                    </a:lnB>
                    <a:solidFill>
                      <a:srgbClr val="FFFFFF"/>
                    </a:solidFill>
                  </a:tcPr>
                </a:tc>
                <a:tc>
                  <a:txBody>
                    <a:bodyPr/>
                    <a:lstStyle/>
                    <a:p>
                      <a:pPr algn="l" fontAlgn="t"/>
                      <a:endParaRPr lang="en-US" sz="900" b="0" i="1" u="none" strike="noStrike" dirty="0">
                        <a:latin typeface="Arial"/>
                      </a:endParaRPr>
                    </a:p>
                  </a:txBody>
                  <a:tcPr marL="3440" marR="3440" marT="3440" marB="0">
                    <a:lnL w="6350" cap="flat" cmpd="sng" algn="ctr">
                      <a:solidFill>
                        <a:srgbClr val="17375D"/>
                      </a:solidFill>
                      <a:prstDash val="solid"/>
                      <a:round/>
                      <a:headEnd type="none" w="med" len="med"/>
                      <a:tailEnd type="none" w="med" len="med"/>
                    </a:lnL>
                    <a:lnR w="6350" cap="flat" cmpd="sng" algn="ctr">
                      <a:solidFill>
                        <a:srgbClr val="17375D"/>
                      </a:solidFill>
                      <a:prstDash val="solid"/>
                      <a:round/>
                      <a:headEnd type="none" w="med" len="med"/>
                      <a:tailEnd type="none" w="med" len="med"/>
                    </a:lnR>
                    <a:lnT w="6350" cap="flat" cmpd="sng" algn="ctr">
                      <a:solidFill>
                        <a:srgbClr val="17375D"/>
                      </a:solidFill>
                      <a:prstDash val="solid"/>
                      <a:round/>
                      <a:headEnd type="none" w="med" len="med"/>
                      <a:tailEnd type="none" w="med" len="med"/>
                    </a:lnT>
                    <a:lnB w="6350" cap="flat" cmpd="sng" algn="ctr">
                      <a:solidFill>
                        <a:srgbClr val="17375D"/>
                      </a:solidFill>
                      <a:prstDash val="solid"/>
                      <a:round/>
                      <a:headEnd type="none" w="med" len="med"/>
                      <a:tailEnd type="none" w="med" len="med"/>
                    </a:lnB>
                    <a:solidFill>
                      <a:srgbClr val="FFFFFF"/>
                    </a:solidFill>
                  </a:tcPr>
                </a:tc>
                <a:tc>
                  <a:txBody>
                    <a:bodyPr/>
                    <a:lstStyle/>
                    <a:p>
                      <a:pPr algn="l" fontAlgn="t"/>
                      <a:endParaRPr lang="ar-JO" sz="900" b="0" i="1" u="none" strike="noStrike" dirty="0">
                        <a:latin typeface="Arial"/>
                      </a:endParaRPr>
                    </a:p>
                  </a:txBody>
                  <a:tcPr marL="3440" marR="3440" marT="3440" marB="0">
                    <a:lnL w="6350" cap="flat" cmpd="sng" algn="ctr">
                      <a:solidFill>
                        <a:srgbClr val="17375D"/>
                      </a:solidFill>
                      <a:prstDash val="solid"/>
                      <a:round/>
                      <a:headEnd type="none" w="med" len="med"/>
                      <a:tailEnd type="none" w="med" len="med"/>
                    </a:lnL>
                    <a:lnR w="6350" cap="flat" cmpd="sng" algn="ctr">
                      <a:solidFill>
                        <a:srgbClr val="17375D"/>
                      </a:solidFill>
                      <a:prstDash val="solid"/>
                      <a:round/>
                      <a:headEnd type="none" w="med" len="med"/>
                      <a:tailEnd type="none" w="med" len="med"/>
                    </a:lnR>
                    <a:lnT w="6350" cap="flat" cmpd="sng" algn="ctr">
                      <a:solidFill>
                        <a:srgbClr val="17375D"/>
                      </a:solidFill>
                      <a:prstDash val="solid"/>
                      <a:round/>
                      <a:headEnd type="none" w="med" len="med"/>
                      <a:tailEnd type="none" w="med" len="med"/>
                    </a:lnT>
                    <a:lnB w="6350" cap="flat" cmpd="sng" algn="ctr">
                      <a:solidFill>
                        <a:srgbClr val="17375D"/>
                      </a:solidFill>
                      <a:prstDash val="solid"/>
                      <a:round/>
                      <a:headEnd type="none" w="med" len="med"/>
                      <a:tailEnd type="none" w="med" len="med"/>
                    </a:lnB>
                    <a:solidFill>
                      <a:srgbClr val="FFFFFF"/>
                    </a:solidFill>
                  </a:tcPr>
                </a:tc>
                <a:tc>
                  <a:txBody>
                    <a:bodyPr/>
                    <a:lstStyle/>
                    <a:p>
                      <a:pPr algn="l" fontAlgn="t"/>
                      <a:endParaRPr lang="ar-JO" sz="900" b="0" i="1" u="none" strike="noStrike" dirty="0">
                        <a:latin typeface="Arial"/>
                      </a:endParaRPr>
                    </a:p>
                  </a:txBody>
                  <a:tcPr marL="3440" marR="3440" marT="3440" marB="0">
                    <a:lnL w="6350" cap="flat" cmpd="sng" algn="ctr">
                      <a:solidFill>
                        <a:srgbClr val="17375D"/>
                      </a:solidFill>
                      <a:prstDash val="solid"/>
                      <a:round/>
                      <a:headEnd type="none" w="med" len="med"/>
                      <a:tailEnd type="none" w="med" len="med"/>
                    </a:lnL>
                    <a:lnR w="12700" cap="flat" cmpd="sng" algn="ctr">
                      <a:solidFill>
                        <a:srgbClr val="17375D"/>
                      </a:solidFill>
                      <a:prstDash val="solid"/>
                      <a:round/>
                      <a:headEnd type="none" w="med" len="med"/>
                      <a:tailEnd type="none" w="med" len="med"/>
                    </a:lnR>
                    <a:lnT w="6350" cap="flat" cmpd="sng" algn="ctr">
                      <a:solidFill>
                        <a:srgbClr val="17375D"/>
                      </a:solidFill>
                      <a:prstDash val="solid"/>
                      <a:round/>
                      <a:headEnd type="none" w="med" len="med"/>
                      <a:tailEnd type="none" w="med" len="med"/>
                    </a:lnT>
                    <a:lnB w="6350" cap="flat" cmpd="sng" algn="ctr">
                      <a:solidFill>
                        <a:srgbClr val="17375D"/>
                      </a:solidFill>
                      <a:prstDash val="solid"/>
                      <a:round/>
                      <a:headEnd type="none" w="med" len="med"/>
                      <a:tailEnd type="none" w="med" len="med"/>
                    </a:lnB>
                    <a:solidFill>
                      <a:srgbClr val="FFFFFF"/>
                    </a:solidFill>
                  </a:tcPr>
                </a:tc>
              </a:tr>
              <a:tr h="28268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900" b="1" i="0" u="none" strike="noStrike" dirty="0" smtClean="0">
                          <a:latin typeface="Arial"/>
                        </a:rPr>
                        <a:t>Specific objective</a:t>
                      </a:r>
                    </a:p>
                    <a:p>
                      <a:pPr algn="l" fontAlgn="t"/>
                      <a:endParaRPr lang="en-US" sz="900" b="1" i="0" u="none" strike="noStrike" dirty="0">
                        <a:latin typeface="Arial"/>
                      </a:endParaRPr>
                    </a:p>
                  </a:txBody>
                  <a:tcPr marL="3440" marR="3440" marT="3440" marB="0">
                    <a:lnL w="12700" cap="flat" cmpd="sng" algn="ctr">
                      <a:solidFill>
                        <a:srgbClr val="17375D"/>
                      </a:solidFill>
                      <a:prstDash val="solid"/>
                      <a:round/>
                      <a:headEnd type="none" w="med" len="med"/>
                      <a:tailEnd type="none" w="med" len="med"/>
                    </a:lnL>
                    <a:lnR w="6350" cap="flat" cmpd="sng" algn="ctr">
                      <a:solidFill>
                        <a:srgbClr val="17375D"/>
                      </a:solidFill>
                      <a:prstDash val="solid"/>
                      <a:round/>
                      <a:headEnd type="none" w="med" len="med"/>
                      <a:tailEnd type="none" w="med" len="med"/>
                    </a:lnR>
                    <a:lnT w="6350" cap="flat" cmpd="sng" algn="ctr">
                      <a:solidFill>
                        <a:srgbClr val="17375D"/>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rtl="0">
                        <a:spcAft>
                          <a:spcPts val="0"/>
                        </a:spcAft>
                      </a:pPr>
                      <a:r>
                        <a:rPr lang="en-US" sz="900" i="0" dirty="0">
                          <a:latin typeface="Arial"/>
                          <a:ea typeface="Times New Roman"/>
                          <a:cs typeface="Arial"/>
                        </a:rPr>
                        <a:t>A Regional Water Knowledge Network (RWKN), existing of linked platforms at different geographical levels, bringing together a range of institutions interested in the creation of new knowledge in systemic approaches for water management is functional</a:t>
                      </a:r>
                      <a:endParaRPr lang="en-US" sz="1100" i="0" dirty="0">
                        <a:latin typeface="Times New Roman"/>
                        <a:ea typeface="Times New Roman"/>
                        <a:cs typeface="Arial"/>
                      </a:endParaRPr>
                    </a:p>
                  </a:txBody>
                  <a:tcPr marL="68580" marR="68580" marT="0" marB="0">
                    <a:lnL w="6350" cap="flat" cmpd="sng" algn="ctr">
                      <a:solidFill>
                        <a:srgbClr val="17375D"/>
                      </a:solidFill>
                      <a:prstDash val="solid"/>
                      <a:round/>
                      <a:headEnd type="none" w="med" len="med"/>
                      <a:tailEnd type="none" w="med" len="med"/>
                    </a:lnL>
                    <a:lnR w="6350" cap="flat" cmpd="sng" algn="ctr">
                      <a:solidFill>
                        <a:srgbClr val="17375D"/>
                      </a:solidFill>
                      <a:prstDash val="solid"/>
                      <a:round/>
                      <a:headEnd type="none" w="med" len="med"/>
                      <a:tailEnd type="none" w="med" len="med"/>
                    </a:lnR>
                    <a:lnT w="6350" cap="flat" cmpd="sng" algn="ctr">
                      <a:solidFill>
                        <a:srgbClr val="17375D"/>
                      </a:solidFill>
                      <a:prstDash val="solid"/>
                      <a:round/>
                      <a:headEnd type="none" w="med" len="med"/>
                      <a:tailEnd type="none" w="med" len="med"/>
                    </a:lnT>
                    <a:lnB w="6350" cap="flat" cmpd="sng" algn="ctr">
                      <a:solidFill>
                        <a:srgbClr val="17375D"/>
                      </a:solidFill>
                      <a:prstDash val="solid"/>
                      <a:round/>
                      <a:headEnd type="none" w="med" len="med"/>
                      <a:tailEnd type="none" w="med" len="med"/>
                    </a:lnB>
                    <a:solidFill>
                      <a:srgbClr val="FFFFFF"/>
                    </a:solidFill>
                  </a:tcPr>
                </a:tc>
                <a:tc>
                  <a:txBody>
                    <a:bodyPr/>
                    <a:lstStyle/>
                    <a:p>
                      <a:pPr algn="l" fontAlgn="t"/>
                      <a:endParaRPr lang="en-US" sz="900" b="0" i="1" u="none" strike="noStrike" dirty="0">
                        <a:latin typeface="Arial"/>
                      </a:endParaRPr>
                    </a:p>
                  </a:txBody>
                  <a:tcPr marL="3440" marR="3440" marT="3440" marB="0">
                    <a:lnL w="6350" cap="flat" cmpd="sng" algn="ctr">
                      <a:solidFill>
                        <a:srgbClr val="17375D"/>
                      </a:solidFill>
                      <a:prstDash val="solid"/>
                      <a:round/>
                      <a:headEnd type="none" w="med" len="med"/>
                      <a:tailEnd type="none" w="med" len="med"/>
                    </a:lnL>
                    <a:lnR w="6350" cap="flat" cmpd="sng" algn="ctr">
                      <a:solidFill>
                        <a:srgbClr val="17375D"/>
                      </a:solidFill>
                      <a:prstDash val="solid"/>
                      <a:round/>
                      <a:headEnd type="none" w="med" len="med"/>
                      <a:tailEnd type="none" w="med" len="med"/>
                    </a:lnR>
                    <a:lnT w="6350" cap="flat" cmpd="sng" algn="ctr">
                      <a:solidFill>
                        <a:srgbClr val="17375D"/>
                      </a:solidFill>
                      <a:prstDash val="solid"/>
                      <a:round/>
                      <a:headEnd type="none" w="med" len="med"/>
                      <a:tailEnd type="none" w="med" len="med"/>
                    </a:lnT>
                    <a:lnB w="6350" cap="flat" cmpd="sng" algn="ctr">
                      <a:solidFill>
                        <a:srgbClr val="17375D"/>
                      </a:solidFill>
                      <a:prstDash val="solid"/>
                      <a:round/>
                      <a:headEnd type="none" w="med" len="med"/>
                      <a:tailEnd type="none" w="med" len="med"/>
                    </a:lnB>
                    <a:solidFill>
                      <a:srgbClr val="FFFFFF"/>
                    </a:solidFill>
                  </a:tcPr>
                </a:tc>
                <a:tc>
                  <a:txBody>
                    <a:bodyPr/>
                    <a:lstStyle/>
                    <a:p>
                      <a:pPr algn="l" fontAlgn="t"/>
                      <a:endParaRPr lang="ar-JO" sz="900" b="0" i="1" u="none" strike="noStrike" dirty="0">
                        <a:latin typeface="Arial"/>
                      </a:endParaRPr>
                    </a:p>
                  </a:txBody>
                  <a:tcPr marL="3440" marR="3440" marT="3440" marB="0">
                    <a:lnL w="6350" cap="flat" cmpd="sng" algn="ctr">
                      <a:solidFill>
                        <a:srgbClr val="17375D"/>
                      </a:solidFill>
                      <a:prstDash val="solid"/>
                      <a:round/>
                      <a:headEnd type="none" w="med" len="med"/>
                      <a:tailEnd type="none" w="med" len="med"/>
                    </a:lnL>
                    <a:lnR w="6350" cap="flat" cmpd="sng" algn="ctr">
                      <a:solidFill>
                        <a:srgbClr val="17375D"/>
                      </a:solidFill>
                      <a:prstDash val="solid"/>
                      <a:round/>
                      <a:headEnd type="none" w="med" len="med"/>
                      <a:tailEnd type="none" w="med" len="med"/>
                    </a:lnR>
                    <a:lnT w="6350" cap="flat" cmpd="sng" algn="ctr">
                      <a:solidFill>
                        <a:srgbClr val="17375D"/>
                      </a:solidFill>
                      <a:prstDash val="solid"/>
                      <a:round/>
                      <a:headEnd type="none" w="med" len="med"/>
                      <a:tailEnd type="none" w="med" len="med"/>
                    </a:lnT>
                    <a:lnB w="6350" cap="flat" cmpd="sng" algn="ctr">
                      <a:solidFill>
                        <a:srgbClr val="17375D"/>
                      </a:solidFill>
                      <a:prstDash val="solid"/>
                      <a:round/>
                      <a:headEnd type="none" w="med" len="med"/>
                      <a:tailEnd type="none" w="med" len="med"/>
                    </a:lnB>
                    <a:solidFill>
                      <a:srgbClr val="FFFFFF"/>
                    </a:solidFill>
                  </a:tcPr>
                </a:tc>
                <a:tc>
                  <a:txBody>
                    <a:bodyPr/>
                    <a:lstStyle/>
                    <a:p>
                      <a:pPr algn="l" fontAlgn="t"/>
                      <a:endParaRPr lang="ar-JO" sz="900" b="0" i="1" u="none" strike="noStrike" dirty="0">
                        <a:latin typeface="Arial"/>
                      </a:endParaRPr>
                    </a:p>
                  </a:txBody>
                  <a:tcPr marL="3440" marR="3440" marT="3440" marB="0">
                    <a:lnL w="6350" cap="flat" cmpd="sng" algn="ctr">
                      <a:solidFill>
                        <a:srgbClr val="17375D"/>
                      </a:solidFill>
                      <a:prstDash val="solid"/>
                      <a:round/>
                      <a:headEnd type="none" w="med" len="med"/>
                      <a:tailEnd type="none" w="med" len="med"/>
                    </a:lnL>
                    <a:lnR w="12700" cap="flat" cmpd="sng" algn="ctr">
                      <a:solidFill>
                        <a:srgbClr val="17375D"/>
                      </a:solidFill>
                      <a:prstDash val="solid"/>
                      <a:round/>
                      <a:headEnd type="none" w="med" len="med"/>
                      <a:tailEnd type="none" w="med" len="med"/>
                    </a:lnR>
                    <a:lnT w="6350" cap="flat" cmpd="sng" algn="ctr">
                      <a:solidFill>
                        <a:srgbClr val="17375D"/>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498854">
                <a:tc rowSpan="6">
                  <a:txBody>
                    <a:bodyPr/>
                    <a:lstStyle/>
                    <a:p>
                      <a:pPr marL="0" algn="l" defTabSz="914400" rtl="0" eaLnBrk="1" fontAlgn="t" latinLnBrk="0" hangingPunct="1"/>
                      <a:r>
                        <a:rPr lang="en-US" sz="900" b="1" i="0" u="none" strike="noStrike" kern="1200" dirty="0" smtClean="0">
                          <a:solidFill>
                            <a:schemeClr val="tx1"/>
                          </a:solidFill>
                          <a:latin typeface="Arial"/>
                          <a:ea typeface="+mn-ea"/>
                          <a:cs typeface="+mn-cs"/>
                        </a:rPr>
                        <a:t>Expected results</a:t>
                      </a:r>
                    </a:p>
                  </a:txBody>
                  <a:tcPr marL="3440" marR="3440" marT="3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900" i="0" kern="1200" dirty="0" smtClean="0">
                          <a:solidFill>
                            <a:schemeClr val="tx1"/>
                          </a:solidFill>
                          <a:latin typeface="Arial"/>
                          <a:ea typeface="Times New Roman"/>
                          <a:cs typeface="Arial"/>
                        </a:rPr>
                        <a:t>0. The project is adequately managed and administered</a:t>
                      </a:r>
                      <a:endParaRPr lang="en-US" sz="900" i="0" kern="1200" dirty="0">
                        <a:solidFill>
                          <a:schemeClr val="tx1"/>
                        </a:solidFill>
                        <a:latin typeface="Arial"/>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6350" cap="flat" cmpd="sng" algn="ctr">
                      <a:solidFill>
                        <a:srgbClr val="17375D"/>
                      </a:solidFill>
                      <a:prstDash val="solid"/>
                      <a:round/>
                      <a:headEnd type="none" w="med" len="med"/>
                      <a:tailEnd type="none" w="med" len="med"/>
                    </a:lnR>
                    <a:lnT w="6350" cap="flat" cmpd="sng" algn="ctr">
                      <a:solidFill>
                        <a:srgbClr val="17375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endParaRPr lang="en-US" sz="900" b="0" i="1" u="none" strike="noStrike">
                        <a:latin typeface="Arial"/>
                      </a:endParaRPr>
                    </a:p>
                  </a:txBody>
                  <a:tcPr marL="3440" marR="3440" marT="3440" marB="0">
                    <a:lnL w="6350" cap="flat" cmpd="sng" algn="ctr">
                      <a:solidFill>
                        <a:srgbClr val="17375D"/>
                      </a:solidFill>
                      <a:prstDash val="solid"/>
                      <a:round/>
                      <a:headEnd type="none" w="med" len="med"/>
                      <a:tailEnd type="none" w="med" len="med"/>
                    </a:lnL>
                    <a:lnR w="6350" cap="flat" cmpd="sng" algn="ctr">
                      <a:solidFill>
                        <a:srgbClr val="17375D"/>
                      </a:solidFill>
                      <a:prstDash val="solid"/>
                      <a:round/>
                      <a:headEnd type="none" w="med" len="med"/>
                      <a:tailEnd type="none" w="med" len="med"/>
                    </a:lnR>
                    <a:lnT w="6350" cap="flat" cmpd="sng" algn="ctr">
                      <a:solidFill>
                        <a:srgbClr val="17375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endParaRPr lang="en-US" sz="900" b="0" i="1" u="none" strike="noStrike">
                        <a:latin typeface="Arial"/>
                      </a:endParaRPr>
                    </a:p>
                  </a:txBody>
                  <a:tcPr marL="3440" marR="3440" marT="3440" marB="0">
                    <a:lnL w="6350" cap="flat" cmpd="sng" algn="ctr">
                      <a:solidFill>
                        <a:srgbClr val="17375D"/>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17375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6">
                  <a:txBody>
                    <a:bodyPr/>
                    <a:lstStyle/>
                    <a:p>
                      <a:pPr algn="l" fontAlgn="t"/>
                      <a:endParaRPr lang="en-US" sz="900" b="0" i="1" u="none" strike="noStrike" dirty="0">
                        <a:latin typeface="Arial"/>
                      </a:endParaRPr>
                    </a:p>
                  </a:txBody>
                  <a:tcPr marL="3440" marR="3440" marT="3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88762">
                <a:tc vMerge="1">
                  <a:txBody>
                    <a:bodyPr/>
                    <a:lstStyle/>
                    <a:p>
                      <a:endParaRPr lang="en-US"/>
                    </a:p>
                  </a:txBody>
                  <a:tcPr/>
                </a:tc>
                <a:tc>
                  <a:txBody>
                    <a:bodyPr/>
                    <a:lstStyle/>
                    <a:p>
                      <a:pPr marL="0" algn="l" defTabSz="914400" rtl="0" eaLnBrk="1" latinLnBrk="0" hangingPunct="1">
                        <a:spcAft>
                          <a:spcPts val="0"/>
                        </a:spcAft>
                      </a:pPr>
                      <a:r>
                        <a:rPr lang="en-US" sz="900" i="0" kern="1200" dirty="0">
                          <a:solidFill>
                            <a:schemeClr val="tx1"/>
                          </a:solidFill>
                          <a:latin typeface="Arial"/>
                          <a:ea typeface="Times New Roman"/>
                          <a:cs typeface="Arial"/>
                        </a:rPr>
                        <a:t>1. The Regional Water Knowledge Network (RWKN) has been established</a:t>
                      </a:r>
                    </a:p>
                  </a:txBody>
                  <a:tcPr marL="68580" marR="68580" marT="0" marB="0">
                    <a:lnL w="12700" cap="flat" cmpd="sng" algn="ctr">
                      <a:solidFill>
                        <a:schemeClr val="tx1"/>
                      </a:solidFill>
                      <a:prstDash val="solid"/>
                      <a:round/>
                      <a:headEnd type="none" w="med" len="med"/>
                      <a:tailEnd type="none" w="med" len="med"/>
                    </a:lnL>
                    <a:lnR w="6350" cap="flat" cmpd="sng" algn="ctr">
                      <a:solidFill>
                        <a:srgbClr val="17375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endParaRPr lang="en-US" sz="900" b="0" i="1" u="none" strike="noStrike">
                        <a:latin typeface="Arial"/>
                      </a:endParaRPr>
                    </a:p>
                  </a:txBody>
                  <a:tcPr marL="3440" marR="3440" marT="3440" marB="0">
                    <a:lnL w="6350" cap="flat" cmpd="sng" algn="ctr">
                      <a:solidFill>
                        <a:srgbClr val="17375D"/>
                      </a:solidFill>
                      <a:prstDash val="solid"/>
                      <a:round/>
                      <a:headEnd type="none" w="med" len="med"/>
                      <a:tailEnd type="none" w="med" len="med"/>
                    </a:lnL>
                    <a:lnR w="6350" cap="flat" cmpd="sng" algn="ctr">
                      <a:solidFill>
                        <a:srgbClr val="17375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endParaRPr lang="en-US" sz="900" b="0" i="1" u="none" strike="noStrike" dirty="0">
                        <a:latin typeface="Arial"/>
                      </a:endParaRPr>
                    </a:p>
                  </a:txBody>
                  <a:tcPr marL="3440" marR="3440" marT="3440" marB="0">
                    <a:lnL w="6350" cap="flat" cmpd="sng" algn="ctr">
                      <a:solidFill>
                        <a:srgbClr val="17375D"/>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r>
              <a:tr h="350918">
                <a:tc vMerge="1">
                  <a:txBody>
                    <a:bodyPr/>
                    <a:lstStyle/>
                    <a:p>
                      <a:endParaRPr lang="en-US"/>
                    </a:p>
                  </a:txBody>
                  <a:tcPr/>
                </a:tc>
                <a:tc>
                  <a:txBody>
                    <a:bodyPr/>
                    <a:lstStyle/>
                    <a:p>
                      <a:pPr marL="0" algn="l" defTabSz="914400" rtl="0" eaLnBrk="1" latinLnBrk="0" hangingPunct="1">
                        <a:spcAft>
                          <a:spcPts val="0"/>
                        </a:spcAft>
                      </a:pPr>
                      <a:r>
                        <a:rPr lang="en-US" sz="900" i="0" kern="1200" dirty="0">
                          <a:solidFill>
                            <a:schemeClr val="tx1"/>
                          </a:solidFill>
                          <a:latin typeface="Arial"/>
                          <a:ea typeface="Times New Roman"/>
                          <a:cs typeface="Arial"/>
                        </a:rPr>
                        <a:t>2. Lessons learned of successful demo projects applying systemic approaches to water management are collected and distributed over the Network</a:t>
                      </a:r>
                    </a:p>
                  </a:txBody>
                  <a:tcPr marL="68580" marR="68580" marT="0" marB="0">
                    <a:lnL w="12700" cap="flat" cmpd="sng" algn="ctr">
                      <a:solidFill>
                        <a:schemeClr val="tx1"/>
                      </a:solidFill>
                      <a:prstDash val="solid"/>
                      <a:round/>
                      <a:headEnd type="none" w="med" len="med"/>
                      <a:tailEnd type="none" w="med" len="med"/>
                    </a:lnL>
                    <a:lnR w="6350" cap="flat" cmpd="sng" algn="ctr">
                      <a:solidFill>
                        <a:srgbClr val="17375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endParaRPr lang="en-US" sz="900" b="0" i="1" u="none" strike="noStrike">
                        <a:latin typeface="Arial"/>
                      </a:endParaRPr>
                    </a:p>
                  </a:txBody>
                  <a:tcPr marL="3440" marR="3440" marT="3440" marB="0">
                    <a:lnL w="6350" cap="flat" cmpd="sng" algn="ctr">
                      <a:solidFill>
                        <a:srgbClr val="17375D"/>
                      </a:solidFill>
                      <a:prstDash val="solid"/>
                      <a:round/>
                      <a:headEnd type="none" w="med" len="med"/>
                      <a:tailEnd type="none" w="med" len="med"/>
                    </a:lnL>
                    <a:lnR w="6350" cap="flat" cmpd="sng" algn="ctr">
                      <a:solidFill>
                        <a:srgbClr val="17375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endParaRPr lang="en-US" sz="900" b="0" i="1" u="none" strike="noStrike">
                        <a:latin typeface="Arial"/>
                      </a:endParaRPr>
                    </a:p>
                  </a:txBody>
                  <a:tcPr marL="3440" marR="3440" marT="3440" marB="0">
                    <a:lnL w="6350" cap="flat" cmpd="sng" algn="ctr">
                      <a:solidFill>
                        <a:srgbClr val="17375D"/>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r>
              <a:tr h="467891">
                <a:tc vMerge="1">
                  <a:txBody>
                    <a:bodyPr/>
                    <a:lstStyle/>
                    <a:p>
                      <a:endParaRPr lang="en-US"/>
                    </a:p>
                  </a:txBody>
                  <a:tcPr/>
                </a:tc>
                <a:tc>
                  <a:txBody>
                    <a:bodyPr/>
                    <a:lstStyle/>
                    <a:p>
                      <a:pPr marL="0" algn="l" defTabSz="914400" rtl="0" eaLnBrk="1" latinLnBrk="0" hangingPunct="1">
                        <a:spcAft>
                          <a:spcPts val="0"/>
                        </a:spcAft>
                      </a:pPr>
                      <a:r>
                        <a:rPr lang="en-US" sz="900" i="0" kern="1200" dirty="0">
                          <a:solidFill>
                            <a:schemeClr val="tx1"/>
                          </a:solidFill>
                          <a:latin typeface="Arial"/>
                          <a:ea typeface="Times New Roman"/>
                          <a:cs typeface="Arial"/>
                        </a:rPr>
                        <a:t>3. Knowledge, insights and awareness on systemic approaches to sustainable water resource management has been increased, shared and disseminated</a:t>
                      </a:r>
                    </a:p>
                  </a:txBody>
                  <a:tcPr marL="68580" marR="68580" marT="0" marB="0">
                    <a:lnL w="12700" cap="flat" cmpd="sng" algn="ctr">
                      <a:solidFill>
                        <a:schemeClr val="tx1"/>
                      </a:solidFill>
                      <a:prstDash val="solid"/>
                      <a:round/>
                      <a:headEnd type="none" w="med" len="med"/>
                      <a:tailEnd type="none" w="med" len="med"/>
                    </a:lnL>
                    <a:lnR w="6350" cap="flat" cmpd="sng" algn="ctr">
                      <a:solidFill>
                        <a:srgbClr val="17375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endParaRPr lang="en-US" sz="900" b="0" i="1" u="none" strike="noStrike">
                        <a:latin typeface="Arial"/>
                      </a:endParaRPr>
                    </a:p>
                  </a:txBody>
                  <a:tcPr marL="3440" marR="3440" marT="3440" marB="0">
                    <a:lnL w="6350" cap="flat" cmpd="sng" algn="ctr">
                      <a:solidFill>
                        <a:srgbClr val="17375D"/>
                      </a:solidFill>
                      <a:prstDash val="solid"/>
                      <a:round/>
                      <a:headEnd type="none" w="med" len="med"/>
                      <a:tailEnd type="none" w="med" len="med"/>
                    </a:lnL>
                    <a:lnR w="6350" cap="flat" cmpd="sng" algn="ctr">
                      <a:solidFill>
                        <a:srgbClr val="17375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endParaRPr lang="en-US" sz="900" b="0" i="1" u="none" strike="noStrike" dirty="0">
                        <a:latin typeface="Arial"/>
                      </a:endParaRPr>
                    </a:p>
                  </a:txBody>
                  <a:tcPr marL="3440" marR="3440" marT="3440" marB="0">
                    <a:lnL w="6350" cap="flat" cmpd="sng" algn="ctr">
                      <a:solidFill>
                        <a:srgbClr val="17375D"/>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r>
              <a:tr h="278670">
                <a:tc vMerge="1">
                  <a:txBody>
                    <a:bodyPr/>
                    <a:lstStyle/>
                    <a:p>
                      <a:endParaRPr lang="en-US"/>
                    </a:p>
                  </a:txBody>
                  <a:tcPr/>
                </a:tc>
                <a:tc>
                  <a:txBody>
                    <a:bodyPr/>
                    <a:lstStyle/>
                    <a:p>
                      <a:pPr marL="0" algn="l" defTabSz="914400" rtl="0" eaLnBrk="1" latinLnBrk="0" hangingPunct="1">
                        <a:spcAft>
                          <a:spcPts val="0"/>
                        </a:spcAft>
                      </a:pPr>
                      <a:r>
                        <a:rPr lang="en-US" sz="900" i="0" kern="1200" dirty="0">
                          <a:solidFill>
                            <a:schemeClr val="tx1"/>
                          </a:solidFill>
                          <a:latin typeface="Arial"/>
                          <a:ea typeface="Times New Roman"/>
                          <a:cs typeface="Arial"/>
                        </a:rPr>
                        <a:t>4. Guiding papers on systemic approaches that could be applied to Natural Resources Management have been developed and distributed</a:t>
                      </a:r>
                    </a:p>
                  </a:txBody>
                  <a:tcPr marL="68580" marR="68580" marT="0" marB="0">
                    <a:lnL w="12700" cap="flat" cmpd="sng" algn="ctr">
                      <a:solidFill>
                        <a:schemeClr val="tx1"/>
                      </a:solidFill>
                      <a:prstDash val="solid"/>
                      <a:round/>
                      <a:headEnd type="none" w="med" len="med"/>
                      <a:tailEnd type="none" w="med" len="med"/>
                    </a:lnL>
                    <a:lnR w="6350" cap="flat" cmpd="sng" algn="ctr">
                      <a:solidFill>
                        <a:srgbClr val="17375D"/>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endParaRPr lang="en-US" sz="900" b="0" i="1" u="none" strike="noStrike">
                        <a:latin typeface="Arial"/>
                      </a:endParaRPr>
                    </a:p>
                  </a:txBody>
                  <a:tcPr marL="3440" marR="3440" marT="3440" marB="0">
                    <a:lnL w="6350" cap="flat" cmpd="sng" algn="ctr">
                      <a:solidFill>
                        <a:srgbClr val="17375D"/>
                      </a:solidFill>
                      <a:prstDash val="solid"/>
                      <a:round/>
                      <a:headEnd type="none" w="med" len="med"/>
                      <a:tailEnd type="none" w="med" len="med"/>
                    </a:lnL>
                    <a:lnR w="6350" cap="flat" cmpd="sng" algn="ctr">
                      <a:solidFill>
                        <a:srgbClr val="17375D"/>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endParaRPr lang="en-US" sz="900" b="0" i="1" u="none" strike="noStrike" dirty="0">
                        <a:latin typeface="Arial"/>
                      </a:endParaRPr>
                    </a:p>
                  </a:txBody>
                  <a:tcPr marL="3440" marR="3440" marT="3440" marB="0">
                    <a:lnL w="6350" cap="flat" cmpd="sng" algn="ctr">
                      <a:solidFill>
                        <a:srgbClr val="17375D"/>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en-US"/>
                    </a:p>
                  </a:txBody>
                  <a:tcPr/>
                </a:tc>
              </a:tr>
              <a:tr h="553900">
                <a:tc vMerge="1">
                  <a:txBody>
                    <a:bodyPr/>
                    <a:lstStyle/>
                    <a:p>
                      <a:endParaRPr lang="en-US"/>
                    </a:p>
                  </a:txBody>
                  <a:tcPr/>
                </a:tc>
                <a:tc>
                  <a:txBody>
                    <a:bodyPr/>
                    <a:lstStyle/>
                    <a:p>
                      <a:pPr marL="0" algn="l" defTabSz="914400" rtl="0" eaLnBrk="1" latinLnBrk="0" hangingPunct="1">
                        <a:spcAft>
                          <a:spcPts val="0"/>
                        </a:spcAft>
                      </a:pPr>
                      <a:r>
                        <a:rPr lang="en-US" sz="900" i="0" kern="1200" dirty="0">
                          <a:solidFill>
                            <a:schemeClr val="tx1"/>
                          </a:solidFill>
                          <a:latin typeface="Arial"/>
                          <a:ea typeface="Times New Roman"/>
                          <a:cs typeface="Arial"/>
                        </a:rPr>
                        <a:t>5. The capacity of local authorities to use systemic approaches has been strengthened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endParaRPr lang="en-US" sz="900" b="0" i="1" u="none" strike="noStrike" dirty="0">
                        <a:latin typeface="Arial"/>
                      </a:endParaRPr>
                    </a:p>
                  </a:txBody>
                  <a:tcPr marL="3440" marR="3440" marT="3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endParaRPr lang="en-US" sz="900" b="0" i="1" u="none" strike="noStrike" dirty="0">
                        <a:latin typeface="Arial"/>
                      </a:endParaRPr>
                    </a:p>
                  </a:txBody>
                  <a:tcPr marL="3440" marR="3440" marT="3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3" descr="flg_eu"/>
          <p:cNvPicPr>
            <a:picLocks noChangeAspect="1" noChangeArrowheads="1"/>
          </p:cNvPicPr>
          <p:nvPr/>
        </p:nvPicPr>
        <p:blipFill>
          <a:blip r:embed="rId3" cstate="print"/>
          <a:srcRect/>
          <a:stretch>
            <a:fillRect/>
          </a:stretch>
        </p:blipFill>
        <p:spPr bwMode="auto">
          <a:xfrm>
            <a:off x="8031163" y="228600"/>
            <a:ext cx="792162" cy="533400"/>
          </a:xfrm>
          <a:prstGeom prst="rect">
            <a:avLst/>
          </a:prstGeom>
          <a:noFill/>
          <a:ln w="9525">
            <a:noFill/>
            <a:miter lim="800000"/>
            <a:headEnd/>
            <a:tailEnd/>
          </a:ln>
        </p:spPr>
      </p:pic>
      <p:sp>
        <p:nvSpPr>
          <p:cNvPr id="13" name="Title 1"/>
          <p:cNvSpPr>
            <a:spLocks noGrp="1"/>
          </p:cNvSpPr>
          <p:nvPr>
            <p:ph type="title"/>
          </p:nvPr>
        </p:nvSpPr>
        <p:spPr>
          <a:xfrm>
            <a:off x="304800" y="914401"/>
            <a:ext cx="8839200" cy="381000"/>
          </a:xfrm>
        </p:spPr>
        <p:txBody>
          <a:bodyPr/>
          <a:lstStyle/>
          <a:p>
            <a:pPr marL="342900" lvl="0" indent="-342900">
              <a:spcAft>
                <a:spcPts val="0"/>
              </a:spcAft>
              <a:tabLst>
                <a:tab pos="102870" algn="l"/>
              </a:tabLst>
            </a:pPr>
            <a:r>
              <a:rPr lang="en-US" sz="2000" b="1" dirty="0" smtClean="0">
                <a:solidFill>
                  <a:schemeClr val="tx1"/>
                </a:solidFill>
                <a:ea typeface="+mn-ea"/>
              </a:rPr>
              <a:t>An Expanded Version of the Traditional Log-Frame</a:t>
            </a:r>
            <a:endParaRPr lang="en-US" sz="2000" b="1" dirty="0" smtClean="0">
              <a:solidFill>
                <a:schemeClr val="tx1"/>
              </a:solidFill>
              <a:ea typeface="+mn-ea"/>
            </a:endParaRPr>
          </a:p>
        </p:txBody>
      </p:sp>
      <p:graphicFrame>
        <p:nvGraphicFramePr>
          <p:cNvPr id="5" name="Group 70"/>
          <p:cNvGraphicFramePr>
            <a:graphicFrameLocks noGrp="1"/>
          </p:cNvGraphicFramePr>
          <p:nvPr>
            <p:ph sz="half" idx="4294967295"/>
          </p:nvPr>
        </p:nvGraphicFramePr>
        <p:xfrm>
          <a:off x="152399" y="1338468"/>
          <a:ext cx="8991600" cy="4792017"/>
        </p:xfrm>
        <a:graphic>
          <a:graphicData uri="http://schemas.openxmlformats.org/drawingml/2006/table">
            <a:tbl>
              <a:tblPr/>
              <a:tblGrid>
                <a:gridCol w="1284985"/>
                <a:gridCol w="1272259"/>
                <a:gridCol w="1237377"/>
                <a:gridCol w="1402359"/>
                <a:gridCol w="1484851"/>
                <a:gridCol w="1154884"/>
                <a:gridCol w="1154885"/>
              </a:tblGrid>
              <a:tr h="9243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pitchFamily="34" charset="0"/>
                          <a:cs typeface="Arial" pitchFamily="34" charset="0"/>
                        </a:rPr>
                        <a:t>S</a:t>
                      </a:r>
                      <a:r>
                        <a:rPr kumimoji="0" lang="en-US" sz="1400" b="0" i="0" u="none" strike="noStrike" cap="none" normalizeH="0" baseline="0" dirty="0" smtClean="0">
                          <a:ln>
                            <a:noFill/>
                          </a:ln>
                          <a:solidFill>
                            <a:schemeClr val="tx1"/>
                          </a:solidFill>
                          <a:effectLst/>
                          <a:latin typeface="Arial" pitchFamily="34" charset="0"/>
                          <a:cs typeface="Arial" pitchFamily="34" charset="0"/>
                        </a:rPr>
                        <a:t>pecific Objectives, Results, Activities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pitchFamily="34" charset="0"/>
                          <a:cs typeface="Arial" pitchFamily="34" charset="0"/>
                        </a:rPr>
                        <a:t>M</a:t>
                      </a:r>
                      <a:r>
                        <a:rPr kumimoji="0" lang="en-US" sz="1400" b="0" i="0" u="none" strike="noStrike" cap="none" normalizeH="0" baseline="0" dirty="0" smtClean="0">
                          <a:ln>
                            <a:noFill/>
                          </a:ln>
                          <a:solidFill>
                            <a:schemeClr val="tx1"/>
                          </a:solidFill>
                          <a:effectLst/>
                          <a:latin typeface="Arial" pitchFamily="34" charset="0"/>
                          <a:cs typeface="Arial" pitchFamily="34" charset="0"/>
                        </a:rPr>
                        <a:t>easurable Indicators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0000"/>
                          </a:solidFill>
                          <a:effectLst/>
                          <a:latin typeface="Arial" pitchFamily="34" charset="0"/>
                          <a:cs typeface="Arial" pitchFamily="34" charset="0"/>
                        </a:rPr>
                        <a:t>M</a:t>
                      </a:r>
                      <a:r>
                        <a:rPr kumimoji="0" lang="en-US" sz="1400" b="0" i="0" u="none" strike="noStrike" cap="none" normalizeH="0" baseline="0" smtClean="0">
                          <a:ln>
                            <a:noFill/>
                          </a:ln>
                          <a:solidFill>
                            <a:schemeClr val="tx1"/>
                          </a:solidFill>
                          <a:effectLst/>
                          <a:latin typeface="Arial" pitchFamily="34" charset="0"/>
                          <a:cs typeface="Arial" pitchFamily="34" charset="0"/>
                        </a:rPr>
                        <a:t>eans of Verification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0000"/>
                          </a:solidFill>
                          <a:effectLst/>
                          <a:latin typeface="Arial" pitchFamily="34" charset="0"/>
                          <a:cs typeface="Arial" pitchFamily="34" charset="0"/>
                        </a:rPr>
                        <a:t>A</a:t>
                      </a:r>
                      <a:r>
                        <a:rPr kumimoji="0" lang="en-US" sz="1400" b="0" i="0" u="none" strike="noStrike" cap="none" normalizeH="0" baseline="0" smtClean="0">
                          <a:ln>
                            <a:noFill/>
                          </a:ln>
                          <a:solidFill>
                            <a:schemeClr val="tx1"/>
                          </a:solidFill>
                          <a:effectLst/>
                          <a:latin typeface="Arial" pitchFamily="34" charset="0"/>
                          <a:cs typeface="Arial" pitchFamily="34" charset="0"/>
                        </a:rPr>
                        <a:t>chievable </a:t>
                      </a:r>
                      <a:r>
                        <a:rPr kumimoji="0" lang="en-US" sz="1400" b="1" i="0" u="none" strike="noStrike" cap="none" normalizeH="0" baseline="0" smtClean="0">
                          <a:ln>
                            <a:noFill/>
                          </a:ln>
                          <a:solidFill>
                            <a:srgbClr val="FF0000"/>
                          </a:solidFill>
                          <a:effectLst/>
                          <a:latin typeface="Arial" pitchFamily="34" charset="0"/>
                          <a:cs typeface="Arial" pitchFamily="34" charset="0"/>
                        </a:rPr>
                        <a:t>A</a:t>
                      </a:r>
                      <a:r>
                        <a:rPr kumimoji="0" lang="en-US" sz="1400" b="0" i="0" u="none" strike="noStrike" cap="none" normalizeH="0" baseline="0" smtClean="0">
                          <a:ln>
                            <a:noFill/>
                          </a:ln>
                          <a:solidFill>
                            <a:schemeClr val="tx1"/>
                          </a:solidFill>
                          <a:effectLst/>
                          <a:latin typeface="Arial" pitchFamily="34" charset="0"/>
                          <a:cs typeface="Arial" pitchFamily="34" charset="0"/>
                        </a:rPr>
                        <a:t>ssumptions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pitchFamily="34" charset="0"/>
                          <a:cs typeface="Arial" pitchFamily="34" charset="0"/>
                        </a:rPr>
                        <a:t>R</a:t>
                      </a:r>
                      <a:r>
                        <a:rPr kumimoji="0" lang="en-US" sz="1400" b="0" i="0" u="none" strike="noStrike" cap="none" normalizeH="0" baseline="0" dirty="0" smtClean="0">
                          <a:ln>
                            <a:noFill/>
                          </a:ln>
                          <a:solidFill>
                            <a:schemeClr val="tx1"/>
                          </a:solidFill>
                          <a:effectLst/>
                          <a:latin typeface="Arial" pitchFamily="34" charset="0"/>
                          <a:cs typeface="Arial" pitchFamily="34" charset="0"/>
                        </a:rPr>
                        <a:t>esponsibility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0000"/>
                          </a:solidFill>
                          <a:effectLst/>
                          <a:latin typeface="Arial" pitchFamily="34" charset="0"/>
                          <a:cs typeface="Arial" pitchFamily="34" charset="0"/>
                        </a:rPr>
                        <a:t>R</a:t>
                      </a:r>
                      <a:r>
                        <a:rPr kumimoji="0" lang="en-US" sz="1400" b="0" i="0" u="none" strike="noStrike" cap="none" normalizeH="0" baseline="0" smtClean="0">
                          <a:ln>
                            <a:noFill/>
                          </a:ln>
                          <a:solidFill>
                            <a:schemeClr val="tx1"/>
                          </a:solidFill>
                          <a:effectLst/>
                          <a:latin typeface="Arial" pitchFamily="34" charset="0"/>
                          <a:cs typeface="Arial" pitchFamily="34" charset="0"/>
                        </a:rPr>
                        <a:t>esources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0000"/>
                          </a:solidFill>
                          <a:effectLst/>
                          <a:latin typeface="Arial" pitchFamily="34" charset="0"/>
                          <a:cs typeface="Arial" pitchFamily="34" charset="0"/>
                        </a:rPr>
                        <a:t>T</a:t>
                      </a:r>
                      <a:r>
                        <a:rPr kumimoji="0" lang="en-US" sz="1400" b="0" i="0" u="none" strike="noStrike" cap="none" normalizeH="0" baseline="0" smtClean="0">
                          <a:ln>
                            <a:noFill/>
                          </a:ln>
                          <a:solidFill>
                            <a:schemeClr val="tx1"/>
                          </a:solidFill>
                          <a:effectLst/>
                          <a:latin typeface="Arial" pitchFamily="34" charset="0"/>
                          <a:cs typeface="Arial" pitchFamily="34" charset="0"/>
                        </a:rPr>
                        <a:t>ime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0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Impact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ar-JO" sz="1400" b="1" i="0" u="none" strike="noStrike" cap="none" normalizeH="0" baseline="0" dirty="0" smtClean="0">
                          <a:ln>
                            <a:noFill/>
                          </a:ln>
                          <a:solidFill>
                            <a:schemeClr val="tx1"/>
                          </a:solidFill>
                          <a:effectLst/>
                          <a:latin typeface="Arial" pitchFamily="34" charset="0"/>
                          <a:cs typeface="Arial" pitchFamily="34" charset="0"/>
                        </a:rPr>
                        <a:t>التأثير</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ar-JO" sz="1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ar-JO" sz="1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ar-JO" sz="1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ar-JO" sz="14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ar-JO" sz="1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ar-JO" sz="1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6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Goal</a:t>
                      </a:r>
                      <a:endParaRPr kumimoji="0" lang="ar-JO"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ar-JO" sz="1400" b="1" i="0" u="none" strike="noStrike" cap="none" normalizeH="0" baseline="0" dirty="0" smtClean="0">
                          <a:ln>
                            <a:noFill/>
                          </a:ln>
                          <a:solidFill>
                            <a:schemeClr val="tx1"/>
                          </a:solidFill>
                          <a:effectLst/>
                          <a:latin typeface="Arial" pitchFamily="34" charset="0"/>
                          <a:cs typeface="Arial" pitchFamily="34" charset="0"/>
                        </a:rPr>
                        <a:t>الهدف العام</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ar-JO" sz="1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ar-JO" sz="1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ar-JO" sz="1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ar-JO" sz="1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ar-JO" sz="1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ar-JO" sz="1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9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2060"/>
                          </a:solidFill>
                          <a:effectLst/>
                          <a:latin typeface="Arial" pitchFamily="34" charset="0"/>
                          <a:cs typeface="Arial" pitchFamily="34" charset="0"/>
                        </a:rPr>
                        <a:t>Objective 1</a:t>
                      </a:r>
                      <a:endParaRPr kumimoji="0" lang="ar-JO" sz="14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ar-JO" sz="1400" b="1" i="0" u="none" strike="noStrike" cap="none" normalizeH="0" baseline="0" dirty="0" smtClean="0">
                          <a:ln>
                            <a:noFill/>
                          </a:ln>
                          <a:solidFill>
                            <a:srgbClr val="002060"/>
                          </a:solidFill>
                          <a:effectLst/>
                          <a:latin typeface="Arial" pitchFamily="34" charset="0"/>
                          <a:cs typeface="Arial" pitchFamily="34" charset="0"/>
                        </a:rPr>
                        <a:t>الهدف المؤسسي</a:t>
                      </a:r>
                      <a:endParaRPr kumimoji="0" lang="en-US" sz="1400" b="1" i="0" u="none" strike="noStrike" cap="none" normalizeH="0" baseline="0" dirty="0" smtClean="0">
                        <a:ln>
                          <a:noFill/>
                        </a:ln>
                        <a:solidFill>
                          <a:srgbClr val="00206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ar-JO" sz="1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ar-JO" sz="14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ar-JO" sz="1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ar-JO" sz="1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ar-JO" sz="1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ar-JO" sz="1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49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2060"/>
                          </a:solidFill>
                          <a:effectLst/>
                          <a:latin typeface="Arial" pitchFamily="34" charset="0"/>
                          <a:cs typeface="Arial" pitchFamily="34" charset="0"/>
                        </a:rPr>
                        <a:t>Result 1</a:t>
                      </a:r>
                      <a:endParaRPr kumimoji="0" lang="ar-JO" sz="14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ar-JO" sz="1400" b="1" i="0" u="none" strike="noStrike" cap="none" normalizeH="0" baseline="0" dirty="0" smtClean="0">
                          <a:ln>
                            <a:noFill/>
                          </a:ln>
                          <a:solidFill>
                            <a:srgbClr val="002060"/>
                          </a:solidFill>
                          <a:effectLst/>
                          <a:latin typeface="Arial" pitchFamily="34" charset="0"/>
                          <a:cs typeface="Arial" pitchFamily="34" charset="0"/>
                        </a:rPr>
                        <a:t>النتيجة/المخرج</a:t>
                      </a:r>
                      <a:endParaRPr kumimoji="0" lang="en-US" sz="1400" b="1" i="0" u="none" strike="noStrike" cap="none" normalizeH="0" baseline="0" dirty="0" smtClean="0">
                        <a:ln>
                          <a:noFill/>
                        </a:ln>
                        <a:solidFill>
                          <a:srgbClr val="00206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ar-JO" sz="1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ar-JO" sz="1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ar-JO" sz="14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ar-JO" sz="14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ar-JO" sz="1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ar-JO" sz="1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1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err="1" smtClean="0">
                          <a:ln>
                            <a:noFill/>
                          </a:ln>
                          <a:solidFill>
                            <a:schemeClr val="tx1"/>
                          </a:solidFill>
                          <a:effectLst/>
                          <a:latin typeface="Arial" pitchFamily="34" charset="0"/>
                          <a:cs typeface="Arial" pitchFamily="34" charset="0"/>
                        </a:rPr>
                        <a:t>Prog</a:t>
                      </a:r>
                      <a:r>
                        <a:rPr kumimoji="0" lang="en-US" sz="1400" b="1" i="0" u="none" strike="noStrike" cap="none" normalizeH="0" baseline="0" dirty="0" smtClean="0">
                          <a:ln>
                            <a:noFill/>
                          </a:ln>
                          <a:solidFill>
                            <a:schemeClr val="tx1"/>
                          </a:solidFill>
                          <a:effectLst/>
                          <a:latin typeface="Arial" pitchFamily="34" charset="0"/>
                          <a:cs typeface="Arial" pitchFamily="34" charset="0"/>
                        </a:rPr>
                        <a:t>./</a:t>
                      </a:r>
                      <a:r>
                        <a:rPr kumimoji="0" lang="en-US" sz="1400" b="1" i="0" u="none" strike="noStrike" cap="none" normalizeH="0" baseline="0" dirty="0" err="1" smtClean="0">
                          <a:ln>
                            <a:noFill/>
                          </a:ln>
                          <a:solidFill>
                            <a:schemeClr val="tx1"/>
                          </a:solidFill>
                          <a:effectLst/>
                          <a:latin typeface="Arial" pitchFamily="34" charset="0"/>
                          <a:cs typeface="Arial" pitchFamily="34" charset="0"/>
                        </a:rPr>
                        <a:t>Proj</a:t>
                      </a:r>
                      <a:endParaRPr kumimoji="0" lang="ar-JO"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1400" b="1" i="0" u="none" strike="noStrike" cap="none" normalizeH="0" baseline="0" dirty="0" smtClean="0">
                          <a:ln>
                            <a:noFill/>
                          </a:ln>
                          <a:solidFill>
                            <a:schemeClr val="tx1"/>
                          </a:solidFill>
                          <a:effectLst/>
                          <a:latin typeface="Arial" pitchFamily="34" charset="0"/>
                          <a:cs typeface="Arial" pitchFamily="34" charset="0"/>
                        </a:rPr>
                        <a:t>برامج/مشاريع</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r-JO" sz="1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r-JO" sz="1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r-JO" sz="14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r-JO" sz="1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r-JO" sz="1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5665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smtClean="0">
                          <a:ln>
                            <a:noFill/>
                          </a:ln>
                          <a:solidFill>
                            <a:schemeClr val="tx1"/>
                          </a:solidFill>
                          <a:effectLst/>
                          <a:latin typeface="Arial" pitchFamily="34" charset="0"/>
                          <a:cs typeface="Arial" pitchFamily="34" charset="0"/>
                        </a:rPr>
                        <a:t>Activities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1400" b="1" i="0" u="none" strike="noStrike" cap="none" normalizeH="0" baseline="0" dirty="0" smtClean="0">
                          <a:ln>
                            <a:noFill/>
                          </a:ln>
                          <a:solidFill>
                            <a:schemeClr val="tx1"/>
                          </a:solidFill>
                          <a:effectLst/>
                          <a:latin typeface="Arial" pitchFamily="34" charset="0"/>
                          <a:cs typeface="Arial" pitchFamily="34" charset="0"/>
                        </a:rPr>
                        <a:t>أنشطة</a:t>
                      </a:r>
                      <a:endParaRPr kumimoji="0" lang="ar-JO"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r-JO" sz="1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r-JO" sz="1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r-JO" sz="14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r-JO" sz="1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r-JO" sz="1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3" descr="flg_eu"/>
          <p:cNvPicPr>
            <a:picLocks noChangeAspect="1" noChangeArrowheads="1"/>
          </p:cNvPicPr>
          <p:nvPr/>
        </p:nvPicPr>
        <p:blipFill>
          <a:blip r:embed="rId4" cstate="print"/>
          <a:srcRect/>
          <a:stretch>
            <a:fillRect/>
          </a:stretch>
        </p:blipFill>
        <p:spPr bwMode="auto">
          <a:xfrm>
            <a:off x="8031163" y="228600"/>
            <a:ext cx="792162" cy="533400"/>
          </a:xfrm>
          <a:prstGeom prst="rect">
            <a:avLst/>
          </a:prstGeom>
          <a:noFill/>
          <a:ln w="9525">
            <a:noFill/>
            <a:miter lim="800000"/>
            <a:headEnd/>
            <a:tailEnd/>
          </a:ln>
        </p:spPr>
      </p:pic>
      <p:sp>
        <p:nvSpPr>
          <p:cNvPr id="13" name="Title 1"/>
          <p:cNvSpPr>
            <a:spLocks noGrp="1"/>
          </p:cNvSpPr>
          <p:nvPr>
            <p:ph type="title"/>
          </p:nvPr>
        </p:nvSpPr>
        <p:spPr>
          <a:xfrm>
            <a:off x="304800" y="914401"/>
            <a:ext cx="8839200" cy="381000"/>
          </a:xfrm>
        </p:spPr>
        <p:txBody>
          <a:bodyPr/>
          <a:lstStyle/>
          <a:p>
            <a:pPr marL="342900" lvl="0" indent="-342900">
              <a:spcAft>
                <a:spcPts val="0"/>
              </a:spcAft>
              <a:tabLst>
                <a:tab pos="102870" algn="l"/>
              </a:tabLst>
            </a:pPr>
            <a:r>
              <a:rPr lang="en-US" sz="2000" b="1" dirty="0" smtClean="0">
                <a:solidFill>
                  <a:schemeClr val="tx1"/>
                </a:solidFill>
                <a:ea typeface="+mn-ea"/>
              </a:rPr>
              <a:t>SMART Objectives</a:t>
            </a:r>
            <a:endParaRPr lang="en-US" sz="2000" b="1" dirty="0" smtClean="0">
              <a:solidFill>
                <a:schemeClr val="tx1"/>
              </a:solidFill>
              <a:ea typeface="+mn-ea"/>
            </a:endParaRPr>
          </a:p>
        </p:txBody>
      </p:sp>
      <p:graphicFrame>
        <p:nvGraphicFramePr>
          <p:cNvPr id="78850" name="Object 2"/>
          <p:cNvGraphicFramePr>
            <a:graphicFrameLocks noChangeAspect="1"/>
          </p:cNvGraphicFramePr>
          <p:nvPr/>
        </p:nvGraphicFramePr>
        <p:xfrm>
          <a:off x="228600" y="1447800"/>
          <a:ext cx="8610600" cy="5149850"/>
        </p:xfrm>
        <a:graphic>
          <a:graphicData uri="http://schemas.openxmlformats.org/presentationml/2006/ole">
            <p:oleObj spid="_x0000_s78850" name="Photo Editor Photo" r:id="rId5" imgW="5001323" imgH="3533333" progId="">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a:xfrm>
            <a:off x="533400" y="914400"/>
            <a:ext cx="7867650" cy="792163"/>
          </a:xfrm>
        </p:spPr>
        <p:txBody>
          <a:bodyPr/>
          <a:lstStyle/>
          <a:p>
            <a:r>
              <a:rPr lang="fr-CH" dirty="0" smtClean="0">
                <a:solidFill>
                  <a:schemeClr val="tx1"/>
                </a:solidFill>
              </a:rPr>
              <a:t>Workshop Objectives</a:t>
            </a:r>
            <a:endParaRPr lang="en-GB" dirty="0" smtClean="0">
              <a:solidFill>
                <a:schemeClr val="tx1"/>
              </a:solidFill>
            </a:endParaRPr>
          </a:p>
        </p:txBody>
      </p:sp>
      <p:pic>
        <p:nvPicPr>
          <p:cNvPr id="8197" name="Picture 3" descr="flg_eu"/>
          <p:cNvPicPr>
            <a:picLocks noChangeAspect="1" noChangeArrowheads="1"/>
          </p:cNvPicPr>
          <p:nvPr/>
        </p:nvPicPr>
        <p:blipFill>
          <a:blip r:embed="rId3" cstate="print"/>
          <a:srcRect/>
          <a:stretch>
            <a:fillRect/>
          </a:stretch>
        </p:blipFill>
        <p:spPr bwMode="auto">
          <a:xfrm>
            <a:off x="8031163" y="228600"/>
            <a:ext cx="792162" cy="533400"/>
          </a:xfrm>
          <a:prstGeom prst="rect">
            <a:avLst/>
          </a:prstGeom>
          <a:noFill/>
          <a:ln w="9525">
            <a:noFill/>
            <a:miter lim="800000"/>
            <a:headEnd/>
            <a:tailEnd/>
          </a:ln>
        </p:spPr>
      </p:pic>
      <p:graphicFrame>
        <p:nvGraphicFramePr>
          <p:cNvPr id="8" name="Table 7"/>
          <p:cNvGraphicFramePr>
            <a:graphicFrameLocks noGrp="1"/>
          </p:cNvGraphicFramePr>
          <p:nvPr/>
        </p:nvGraphicFramePr>
        <p:xfrm>
          <a:off x="380995" y="1600200"/>
          <a:ext cx="8458204" cy="4648199"/>
        </p:xfrm>
        <a:graphic>
          <a:graphicData uri="http://schemas.openxmlformats.org/drawingml/2006/table">
            <a:tbl>
              <a:tblPr/>
              <a:tblGrid>
                <a:gridCol w="4229102"/>
                <a:gridCol w="4229102"/>
              </a:tblGrid>
              <a:tr h="395302">
                <a:tc>
                  <a:txBody>
                    <a:bodyPr/>
                    <a:lstStyle/>
                    <a:p>
                      <a:pPr algn="ctr" rtl="0">
                        <a:spcAft>
                          <a:spcPts val="0"/>
                        </a:spcAft>
                      </a:pPr>
                      <a:r>
                        <a:rPr lang="en-US" sz="1600">
                          <a:solidFill>
                            <a:srgbClr val="FFFFFF"/>
                          </a:solidFill>
                          <a:latin typeface="Times New Roman"/>
                          <a:ea typeface="Times New Roman"/>
                          <a:cs typeface="Times New Roman"/>
                        </a:rPr>
                        <a:t>Result 1</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rtl="0">
                        <a:spcAft>
                          <a:spcPts val="0"/>
                        </a:spcAft>
                      </a:pPr>
                      <a:r>
                        <a:rPr lang="en-US" sz="1600">
                          <a:solidFill>
                            <a:srgbClr val="FFFFFF"/>
                          </a:solidFill>
                          <a:latin typeface="Times New Roman"/>
                          <a:ea typeface="Times New Roman"/>
                          <a:cs typeface="Times New Roman"/>
                        </a:rPr>
                        <a:t>ToR</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1308584">
                <a:tc>
                  <a:txBody>
                    <a:bodyPr/>
                    <a:lstStyle/>
                    <a:p>
                      <a:pPr marL="742950" lvl="1" indent="-285750" algn="l" rtl="0">
                        <a:spcAft>
                          <a:spcPts val="0"/>
                        </a:spcAft>
                        <a:buFont typeface="+mj-lt"/>
                        <a:buAutoNum type="alphaLcPeriod"/>
                      </a:pPr>
                      <a:r>
                        <a:rPr lang="en-US" sz="1600" dirty="0">
                          <a:latin typeface="Times New Roman"/>
                          <a:ea typeface="Times New Roman"/>
                          <a:cs typeface="Times New Roman"/>
                        </a:rPr>
                        <a:t>Assess the institutional environment of the Network</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r>
                        <a:rPr lang="en-US" sz="1600" b="1">
                          <a:solidFill>
                            <a:srgbClr val="000000"/>
                          </a:solidFill>
                          <a:latin typeface="Times New Roman"/>
                          <a:ea typeface="Times New Roman"/>
                          <a:cs typeface="Times New Roman"/>
                        </a:rPr>
                        <a:t>Founding Basis for RWKN: </a:t>
                      </a:r>
                      <a:endParaRPr lang="en-US" sz="1600">
                        <a:latin typeface="Times New Roman"/>
                        <a:ea typeface="Times New Roman"/>
                      </a:endParaRPr>
                    </a:p>
                    <a:p>
                      <a:pPr algn="l" rtl="0">
                        <a:spcAft>
                          <a:spcPts val="0"/>
                        </a:spcAft>
                      </a:pPr>
                      <a:r>
                        <a:rPr lang="en-US" sz="1600">
                          <a:solidFill>
                            <a:srgbClr val="006600"/>
                          </a:solidFill>
                          <a:latin typeface="Times New Roman"/>
                          <a:ea typeface="Times New Roman"/>
                          <a:cs typeface="Times New Roman"/>
                        </a:rPr>
                        <a:t>Understand collective and individual institutional environments as a basis for integration and cooperation </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876">
                <a:tc>
                  <a:txBody>
                    <a:bodyPr/>
                    <a:lstStyle/>
                    <a:p>
                      <a:pPr marL="742950" lvl="1" indent="-285750" algn="l" rtl="0">
                        <a:spcAft>
                          <a:spcPts val="0"/>
                        </a:spcAft>
                        <a:buFont typeface="+mj-lt"/>
                        <a:buAutoNum type="alphaLcPeriod"/>
                      </a:pPr>
                      <a:r>
                        <a:rPr lang="en-US" sz="1600">
                          <a:latin typeface="Times New Roman"/>
                          <a:ea typeface="Times New Roman"/>
                          <a:cs typeface="Times New Roman"/>
                        </a:rPr>
                        <a:t>Develop blue print for the Network</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r>
                        <a:rPr lang="en-US" sz="1600" b="1" dirty="0">
                          <a:solidFill>
                            <a:srgbClr val="000000"/>
                          </a:solidFill>
                          <a:latin typeface="Times New Roman"/>
                          <a:ea typeface="Times New Roman"/>
                          <a:cs typeface="Times New Roman"/>
                        </a:rPr>
                        <a:t>Creating:</a:t>
                      </a:r>
                      <a:endParaRPr lang="en-US" sz="1600" b="1" dirty="0">
                        <a:latin typeface="Times New Roman"/>
                        <a:ea typeface="Times New Roman"/>
                      </a:endParaRPr>
                    </a:p>
                    <a:p>
                      <a:pPr marL="342900" lvl="0" indent="-342900" algn="l" rtl="0">
                        <a:spcAft>
                          <a:spcPts val="0"/>
                        </a:spcAft>
                        <a:buFont typeface="Symbol"/>
                        <a:buChar char=""/>
                      </a:pPr>
                      <a:r>
                        <a:rPr lang="en-US" sz="1600" dirty="0">
                          <a:solidFill>
                            <a:srgbClr val="000000"/>
                          </a:solidFill>
                          <a:latin typeface="Times New Roman"/>
                          <a:ea typeface="Times New Roman"/>
                          <a:cs typeface="Times New Roman"/>
                        </a:rPr>
                        <a:t>Shared Vision</a:t>
                      </a:r>
                      <a:endParaRPr lang="en-US" sz="1600" dirty="0">
                        <a:latin typeface="Times New Roman"/>
                        <a:ea typeface="Times New Roman"/>
                      </a:endParaRPr>
                    </a:p>
                    <a:p>
                      <a:pPr marL="342900" lvl="0" indent="-342900" algn="l" rtl="0">
                        <a:spcAft>
                          <a:spcPts val="0"/>
                        </a:spcAft>
                        <a:buFont typeface="Symbol"/>
                        <a:buChar char=""/>
                      </a:pPr>
                      <a:r>
                        <a:rPr lang="en-US" sz="1600" dirty="0">
                          <a:solidFill>
                            <a:srgbClr val="000000"/>
                          </a:solidFill>
                          <a:latin typeface="Times New Roman"/>
                          <a:ea typeface="Times New Roman"/>
                          <a:cs typeface="Times New Roman"/>
                        </a:rPr>
                        <a:t>Shared Conceptual Operational Framework for the Project</a:t>
                      </a:r>
                      <a:endParaRPr lang="en-US" sz="1600" dirty="0">
                        <a:latin typeface="Times New Roman"/>
                        <a:ea typeface="Times New Roman"/>
                      </a:endParaRPr>
                    </a:p>
                    <a:p>
                      <a:pPr marL="342900" lvl="0" indent="-342900" algn="l" rtl="0">
                        <a:spcAft>
                          <a:spcPts val="0"/>
                        </a:spcAft>
                        <a:buFont typeface="Symbol"/>
                        <a:buChar char=""/>
                      </a:pPr>
                      <a:r>
                        <a:rPr lang="en-US" sz="1600" dirty="0">
                          <a:solidFill>
                            <a:srgbClr val="000000"/>
                          </a:solidFill>
                          <a:latin typeface="Times New Roman"/>
                          <a:ea typeface="Times New Roman"/>
                          <a:cs typeface="Times New Roman"/>
                        </a:rPr>
                        <a:t>Agreement on Management and Communication Structure</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1437">
                <a:tc>
                  <a:txBody>
                    <a:bodyPr/>
                    <a:lstStyle/>
                    <a:p>
                      <a:pPr marL="742950" lvl="1" indent="-285750" algn="l" rtl="0">
                        <a:spcAft>
                          <a:spcPts val="0"/>
                        </a:spcAft>
                        <a:buFont typeface="+mj-lt"/>
                        <a:buAutoNum type="alphaLcPeriod"/>
                      </a:pPr>
                      <a:r>
                        <a:rPr lang="en-US" sz="1600">
                          <a:latin typeface="Times New Roman"/>
                          <a:ea typeface="Times New Roman"/>
                          <a:cs typeface="Times New Roman"/>
                        </a:rPr>
                        <a:t>Put network procedures in place</a:t>
                      </a:r>
                      <a:r>
                        <a:rPr lang="en-US" sz="1600">
                          <a:solidFill>
                            <a:srgbClr val="000000"/>
                          </a:solidFill>
                          <a:latin typeface="Times New Roman"/>
                          <a:ea typeface="Times New Roman"/>
                          <a:cs typeface="Times New Roman"/>
                        </a:rPr>
                        <a:t>. </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r>
                        <a:rPr lang="en-US" sz="1600" dirty="0">
                          <a:solidFill>
                            <a:srgbClr val="000000"/>
                          </a:solidFill>
                          <a:latin typeface="Times New Roman"/>
                          <a:ea typeface="Times New Roman"/>
                          <a:cs typeface="Times New Roman"/>
                        </a:rPr>
                        <a:t>Enhancing Networking &amp; Exchange Between Different   Partners </a:t>
                      </a:r>
                      <a:r>
                        <a:rPr lang="en-US" sz="1600" dirty="0">
                          <a:solidFill>
                            <a:srgbClr val="006600"/>
                          </a:solidFill>
                          <a:latin typeface="Times New Roman"/>
                          <a:ea typeface="Times New Roman"/>
                          <a:cs typeface="Times New Roman"/>
                        </a:rPr>
                        <a:t>(Procedures, Tools, Forms and structures)</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197" name="Picture 3" descr="flg_eu"/>
          <p:cNvPicPr>
            <a:picLocks noChangeAspect="1" noChangeArrowheads="1"/>
          </p:cNvPicPr>
          <p:nvPr/>
        </p:nvPicPr>
        <p:blipFill>
          <a:blip r:embed="rId3" cstate="print"/>
          <a:srcRect/>
          <a:stretch>
            <a:fillRect/>
          </a:stretch>
        </p:blipFill>
        <p:spPr bwMode="auto">
          <a:xfrm>
            <a:off x="8031163" y="228600"/>
            <a:ext cx="792162" cy="533400"/>
          </a:xfrm>
          <a:prstGeom prst="rect">
            <a:avLst/>
          </a:prstGeom>
          <a:noFill/>
          <a:ln w="9525">
            <a:noFill/>
            <a:miter lim="800000"/>
            <a:headEnd/>
            <a:tailEnd/>
          </a:ln>
        </p:spPr>
      </p:pic>
      <p:grpSp>
        <p:nvGrpSpPr>
          <p:cNvPr id="6" name="Group 14"/>
          <p:cNvGrpSpPr>
            <a:grpSpLocks/>
          </p:cNvGrpSpPr>
          <p:nvPr/>
        </p:nvGrpSpPr>
        <p:grpSpPr bwMode="auto">
          <a:xfrm>
            <a:off x="609600" y="3886200"/>
            <a:ext cx="8001000" cy="2438400"/>
            <a:chOff x="685800" y="4267200"/>
            <a:chExt cx="6172200" cy="2057400"/>
          </a:xfrm>
        </p:grpSpPr>
        <p:pic>
          <p:nvPicPr>
            <p:cNvPr id="8" name="Picture 12" descr="http://t1.gstatic.com/images?q=tbn:khNZ9BIMG9nDMM:http://www.yourfocalpoint.net/wp-content/uploads/j0422803.jpg">
              <a:hlinkClick r:id="rId4"/>
            </p:cNvPr>
            <p:cNvPicPr>
              <a:picLocks noChangeAspect="1" noChangeArrowheads="1"/>
            </p:cNvPicPr>
            <p:nvPr/>
          </p:nvPicPr>
          <p:blipFill>
            <a:blip r:embed="rId5" cstate="print"/>
            <a:srcRect/>
            <a:stretch>
              <a:fillRect/>
            </a:stretch>
          </p:blipFill>
          <p:spPr bwMode="auto">
            <a:xfrm>
              <a:off x="762000" y="4876800"/>
              <a:ext cx="1428750" cy="1428750"/>
            </a:xfrm>
            <a:prstGeom prst="rect">
              <a:avLst/>
            </a:prstGeom>
            <a:noFill/>
            <a:ln w="9525">
              <a:noFill/>
              <a:miter lim="800000"/>
              <a:headEnd/>
              <a:tailEnd/>
            </a:ln>
          </p:spPr>
        </p:pic>
        <p:pic>
          <p:nvPicPr>
            <p:cNvPr id="9" name="Picture 14" descr="http://t2.gstatic.com/images?q=tbn:Dqnmu1V8lKYoyM:http://www.portcities.org.uk/london/upload/img_400/D0789_1.jpg">
              <a:hlinkClick r:id="rId6"/>
            </p:cNvPr>
            <p:cNvPicPr>
              <a:picLocks noChangeAspect="1" noChangeArrowheads="1"/>
            </p:cNvPicPr>
            <p:nvPr/>
          </p:nvPicPr>
          <p:blipFill>
            <a:blip r:embed="rId7" cstate="print"/>
            <a:srcRect/>
            <a:stretch>
              <a:fillRect/>
            </a:stretch>
          </p:blipFill>
          <p:spPr bwMode="auto">
            <a:xfrm>
              <a:off x="2514600" y="4876800"/>
              <a:ext cx="1143000" cy="1415143"/>
            </a:xfrm>
            <a:prstGeom prst="rect">
              <a:avLst/>
            </a:prstGeom>
            <a:noFill/>
            <a:ln w="9525">
              <a:noFill/>
              <a:miter lim="800000"/>
              <a:headEnd/>
              <a:tailEnd/>
            </a:ln>
          </p:spPr>
        </p:pic>
        <p:pic>
          <p:nvPicPr>
            <p:cNvPr id="10" name="Picture 16" descr="http://t2.gstatic.com/images?q=tbn:3bLqUhgKo7ONWM:http://www.technobox.com.au/catalog/images/large/MobileNoteTaker.jpg">
              <a:hlinkClick r:id="rId8"/>
            </p:cNvPr>
            <p:cNvPicPr>
              <a:picLocks noChangeAspect="1" noChangeArrowheads="1"/>
            </p:cNvPicPr>
            <p:nvPr/>
          </p:nvPicPr>
          <p:blipFill>
            <a:blip r:embed="rId9" cstate="print"/>
            <a:srcRect/>
            <a:stretch>
              <a:fillRect/>
            </a:stretch>
          </p:blipFill>
          <p:spPr bwMode="auto">
            <a:xfrm>
              <a:off x="3962400" y="4953000"/>
              <a:ext cx="1295399" cy="1371600"/>
            </a:xfrm>
            <a:prstGeom prst="rect">
              <a:avLst/>
            </a:prstGeom>
            <a:noFill/>
            <a:ln w="9525">
              <a:noFill/>
              <a:miter lim="800000"/>
              <a:headEnd/>
              <a:tailEnd/>
            </a:ln>
          </p:spPr>
        </p:pic>
        <p:pic>
          <p:nvPicPr>
            <p:cNvPr id="11" name="Picture 18" descr="http://t3.gstatic.com/images?q=tbn:Wa83uB4dbrcfvM:http://www.inform.umd.edu/EdRes/Colleges/ARHU/presenter.gif">
              <a:hlinkClick r:id="rId10"/>
            </p:cNvPr>
            <p:cNvPicPr>
              <a:picLocks noChangeAspect="1" noChangeArrowheads="1"/>
            </p:cNvPicPr>
            <p:nvPr/>
          </p:nvPicPr>
          <p:blipFill>
            <a:blip r:embed="rId11" cstate="print"/>
            <a:srcRect/>
            <a:stretch>
              <a:fillRect/>
            </a:stretch>
          </p:blipFill>
          <p:spPr bwMode="auto">
            <a:xfrm>
              <a:off x="5715000" y="4876800"/>
              <a:ext cx="1143000" cy="1343026"/>
            </a:xfrm>
            <a:prstGeom prst="rect">
              <a:avLst/>
            </a:prstGeom>
            <a:noFill/>
            <a:ln w="9525">
              <a:noFill/>
              <a:miter lim="800000"/>
              <a:headEnd/>
              <a:tailEnd/>
            </a:ln>
          </p:spPr>
        </p:pic>
        <p:sp>
          <p:nvSpPr>
            <p:cNvPr id="12" name="Rounded Rectangle 11"/>
            <p:cNvSpPr/>
            <p:nvPr/>
          </p:nvSpPr>
          <p:spPr>
            <a:xfrm>
              <a:off x="685800" y="4267200"/>
              <a:ext cx="5943600" cy="6096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JO" sz="2000" b="1" dirty="0">
                <a:solidFill>
                  <a:schemeClr val="bg1"/>
                </a:solidFill>
                <a:latin typeface="Tahoma" pitchFamily="34" charset="0"/>
                <a:cs typeface="Tahoma" pitchFamily="34" charset="0"/>
              </a:endParaRPr>
            </a:p>
            <a:p>
              <a:pPr algn="ctr" fontAlgn="auto">
                <a:spcBef>
                  <a:spcPts val="0"/>
                </a:spcBef>
                <a:spcAft>
                  <a:spcPts val="0"/>
                </a:spcAft>
                <a:defRPr/>
              </a:pPr>
              <a:r>
                <a:rPr lang="ar-JO" sz="2000" b="1" dirty="0">
                  <a:solidFill>
                    <a:schemeClr val="bg1"/>
                  </a:solidFill>
                  <a:latin typeface="Tahoma" pitchFamily="34" charset="0"/>
                  <a:cs typeface="Tahoma" pitchFamily="34" charset="0"/>
                </a:rPr>
                <a:t>الأدوار داخل مجموعات </a:t>
              </a:r>
              <a:r>
                <a:rPr lang="ar-JO" sz="2000" b="1" dirty="0" smtClean="0">
                  <a:solidFill>
                    <a:schemeClr val="bg1"/>
                  </a:solidFill>
                  <a:latin typeface="Tahoma" pitchFamily="34" charset="0"/>
                  <a:cs typeface="Tahoma" pitchFamily="34" charset="0"/>
                </a:rPr>
                <a:t>العمل </a:t>
              </a:r>
            </a:p>
            <a:p>
              <a:pPr algn="ctr" fontAlgn="auto">
                <a:spcBef>
                  <a:spcPts val="0"/>
                </a:spcBef>
                <a:spcAft>
                  <a:spcPts val="0"/>
                </a:spcAft>
                <a:defRPr/>
              </a:pPr>
              <a:r>
                <a:rPr lang="en-US" sz="2000" b="1" dirty="0" smtClean="0">
                  <a:solidFill>
                    <a:srgbClr val="FFFF00"/>
                  </a:solidFill>
                  <a:cs typeface="Tahoma" pitchFamily="34" charset="0"/>
                </a:rPr>
                <a:t>Roles in The Groups</a:t>
              </a:r>
              <a:endParaRPr lang="ar-JO" sz="2000" b="1" dirty="0">
                <a:solidFill>
                  <a:srgbClr val="FFFF00"/>
                </a:solidFill>
                <a:cs typeface="Tahoma" pitchFamily="34" charset="0"/>
              </a:endParaRPr>
            </a:p>
            <a:p>
              <a:pPr algn="ctr" rtl="0" fontAlgn="auto">
                <a:spcBef>
                  <a:spcPts val="0"/>
                </a:spcBef>
                <a:spcAft>
                  <a:spcPts val="0"/>
                </a:spcAft>
                <a:defRPr/>
              </a:pPr>
              <a:endParaRPr lang="ar-JO" sz="2400" dirty="0">
                <a:solidFill>
                  <a:schemeClr val="bg1"/>
                </a:solidFill>
              </a:endParaRPr>
            </a:p>
          </p:txBody>
        </p:sp>
      </p:grpSp>
      <p:sp>
        <p:nvSpPr>
          <p:cNvPr id="13" name="Title 1"/>
          <p:cNvSpPr>
            <a:spLocks noGrp="1"/>
          </p:cNvSpPr>
          <p:nvPr>
            <p:ph type="title"/>
          </p:nvPr>
        </p:nvSpPr>
        <p:spPr>
          <a:xfrm>
            <a:off x="533400" y="762000"/>
            <a:ext cx="7867650" cy="792163"/>
          </a:xfrm>
        </p:spPr>
        <p:txBody>
          <a:bodyPr/>
          <a:lstStyle/>
          <a:p>
            <a:r>
              <a:rPr lang="fr-CH" dirty="0" smtClean="0">
                <a:solidFill>
                  <a:schemeClr val="tx1"/>
                </a:solidFill>
              </a:rPr>
              <a:t>Workshop </a:t>
            </a:r>
            <a:r>
              <a:rPr lang="fr-CH" dirty="0" err="1" smtClean="0">
                <a:solidFill>
                  <a:schemeClr val="tx1"/>
                </a:solidFill>
              </a:rPr>
              <a:t>Rules</a:t>
            </a:r>
            <a:r>
              <a:rPr lang="fr-CH" dirty="0" smtClean="0">
                <a:solidFill>
                  <a:schemeClr val="tx1"/>
                </a:solidFill>
              </a:rPr>
              <a:t> &amp; </a:t>
            </a:r>
            <a:r>
              <a:rPr lang="fr-CH" dirty="0" err="1" smtClean="0">
                <a:solidFill>
                  <a:schemeClr val="tx1"/>
                </a:solidFill>
              </a:rPr>
              <a:t>Organiztion</a:t>
            </a:r>
            <a:r>
              <a:rPr lang="fr-CH" dirty="0" smtClean="0">
                <a:solidFill>
                  <a:schemeClr val="tx1"/>
                </a:solidFill>
              </a:rPr>
              <a:t> </a:t>
            </a:r>
            <a:endParaRPr lang="en-GB" dirty="0" smtClean="0">
              <a:solidFill>
                <a:schemeClr val="tx1"/>
              </a:solidFill>
            </a:endParaRPr>
          </a:p>
        </p:txBody>
      </p:sp>
      <p:pic>
        <p:nvPicPr>
          <p:cNvPr id="63490" name="Picture 2" descr="http://static6.depositphotos.com/1024191/672/v/950/depositphotos_6728978-Share-icon.jpg"/>
          <p:cNvPicPr>
            <a:picLocks noChangeAspect="1" noChangeArrowheads="1"/>
          </p:cNvPicPr>
          <p:nvPr/>
        </p:nvPicPr>
        <p:blipFill>
          <a:blip r:embed="rId12" cstate="print"/>
          <a:srcRect/>
          <a:stretch>
            <a:fillRect/>
          </a:stretch>
        </p:blipFill>
        <p:spPr bwMode="auto">
          <a:xfrm>
            <a:off x="533400" y="1219200"/>
            <a:ext cx="3733800" cy="2438401"/>
          </a:xfrm>
          <a:prstGeom prst="rect">
            <a:avLst/>
          </a:prstGeom>
          <a:noFill/>
        </p:spPr>
      </p:pic>
      <p:pic>
        <p:nvPicPr>
          <p:cNvPr id="63492" name="Picture 4" descr="http://static5.depositphotos.com/1024191/527/v/950/depositphotos_5274787-Share-icon.jpg"/>
          <p:cNvPicPr>
            <a:picLocks noChangeAspect="1" noChangeArrowheads="1"/>
          </p:cNvPicPr>
          <p:nvPr/>
        </p:nvPicPr>
        <p:blipFill>
          <a:blip r:embed="rId13" cstate="print"/>
          <a:srcRect/>
          <a:stretch>
            <a:fillRect/>
          </a:stretch>
        </p:blipFill>
        <p:spPr bwMode="auto">
          <a:xfrm>
            <a:off x="5334000" y="1143000"/>
            <a:ext cx="3352799" cy="228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609600" y="1981200"/>
            <a:ext cx="4724400" cy="4191000"/>
          </a:xfrm>
        </p:spPr>
        <p:txBody>
          <a:bodyPr/>
          <a:lstStyle/>
          <a:p>
            <a:pPr marL="396875" indent="-396875">
              <a:buFont typeface="Arial" pitchFamily="34" charset="0"/>
              <a:buNone/>
            </a:pPr>
            <a:endParaRPr lang="fr-CH" b="1" dirty="0" smtClean="0">
              <a:solidFill>
                <a:srgbClr val="0098C3"/>
              </a:solidFill>
            </a:endParaRPr>
          </a:p>
          <a:p>
            <a:pPr marL="396875" lvl="1" indent="-396875"/>
            <a:r>
              <a:rPr lang="fr-CH" b="1" dirty="0" smtClean="0">
                <a:solidFill>
                  <a:srgbClr val="0098C3"/>
                </a:solidFill>
              </a:rPr>
              <a:t>OBJECTIVE</a:t>
            </a:r>
          </a:p>
          <a:p>
            <a:pPr marL="396875" lvl="1" indent="-396875"/>
            <a:r>
              <a:rPr lang="fr-CH" b="1" dirty="0" smtClean="0">
                <a:solidFill>
                  <a:srgbClr val="0098C3"/>
                </a:solidFill>
              </a:rPr>
              <a:t>EXPECTED RESULTS</a:t>
            </a:r>
          </a:p>
          <a:p>
            <a:pPr marL="396875" lvl="1" indent="-396875"/>
            <a:r>
              <a:rPr lang="fr-CH" b="1" dirty="0" smtClean="0">
                <a:solidFill>
                  <a:srgbClr val="0098C3"/>
                </a:solidFill>
              </a:rPr>
              <a:t>TARGET COUNTRIES</a:t>
            </a:r>
          </a:p>
          <a:p>
            <a:pPr marL="396875" lvl="1" indent="-396875"/>
            <a:r>
              <a:rPr lang="fr-CH" b="1" dirty="0" smtClean="0">
                <a:solidFill>
                  <a:srgbClr val="0098C3"/>
                </a:solidFill>
              </a:rPr>
              <a:t>RWKN DEVELOPMENT</a:t>
            </a:r>
          </a:p>
          <a:p>
            <a:pPr marL="396875" lvl="1" indent="-396875"/>
            <a:r>
              <a:rPr lang="fr-CH" b="1" dirty="0" smtClean="0">
                <a:solidFill>
                  <a:srgbClr val="0098C3"/>
                </a:solidFill>
              </a:rPr>
              <a:t>METHODOLOGY</a:t>
            </a:r>
          </a:p>
          <a:p>
            <a:pPr marL="396875" lvl="1" indent="-396875"/>
            <a:r>
              <a:rPr lang="fr-CH" b="1" dirty="0" smtClean="0">
                <a:solidFill>
                  <a:srgbClr val="0098C3"/>
                </a:solidFill>
              </a:rPr>
              <a:t>PROJECT PARTNERSHIP &amp; MANAGEMENT</a:t>
            </a:r>
          </a:p>
          <a:p>
            <a:pPr marL="854075" lvl="2" indent="-396875">
              <a:buFont typeface="Calibri" pitchFamily="34" charset="0"/>
              <a:buAutoNum type="arabicPeriod"/>
            </a:pPr>
            <a:endParaRPr lang="fr-CH" b="1" dirty="0" smtClean="0">
              <a:solidFill>
                <a:srgbClr val="0098C3"/>
              </a:solidFill>
            </a:endParaRPr>
          </a:p>
          <a:p>
            <a:pPr marL="396875" indent="-396875">
              <a:buFont typeface="Calibri" pitchFamily="34" charset="0"/>
              <a:buAutoNum type="arabicPeriod"/>
            </a:pPr>
            <a:endParaRPr lang="fr-CH" b="1" dirty="0" smtClean="0">
              <a:solidFill>
                <a:srgbClr val="0098C3"/>
              </a:solidFill>
            </a:endParaRPr>
          </a:p>
        </p:txBody>
      </p:sp>
      <p:pic>
        <p:nvPicPr>
          <p:cNvPr id="8196" name="Picture 5" descr="C:\Users\lara\Desktop\New folder\DSC01486.jpg"/>
          <p:cNvPicPr>
            <a:picLocks noChangeAspect="1" noChangeArrowheads="1"/>
          </p:cNvPicPr>
          <p:nvPr/>
        </p:nvPicPr>
        <p:blipFill>
          <a:blip r:embed="rId3" cstate="print"/>
          <a:srcRect/>
          <a:stretch>
            <a:fillRect/>
          </a:stretch>
        </p:blipFill>
        <p:spPr bwMode="auto">
          <a:xfrm>
            <a:off x="5372100" y="1828800"/>
            <a:ext cx="3771900" cy="5029200"/>
          </a:xfrm>
          <a:prstGeom prst="rect">
            <a:avLst/>
          </a:prstGeom>
          <a:noFill/>
          <a:ln w="9525">
            <a:noFill/>
            <a:miter lim="800000"/>
            <a:headEnd/>
            <a:tailEnd/>
          </a:ln>
        </p:spPr>
      </p:pic>
      <p:pic>
        <p:nvPicPr>
          <p:cNvPr id="8197" name="Picture 3" descr="flg_eu"/>
          <p:cNvPicPr>
            <a:picLocks noChangeAspect="1" noChangeArrowheads="1"/>
          </p:cNvPicPr>
          <p:nvPr/>
        </p:nvPicPr>
        <p:blipFill>
          <a:blip r:embed="rId4" cstate="print"/>
          <a:srcRect/>
          <a:stretch>
            <a:fillRect/>
          </a:stretch>
        </p:blipFill>
        <p:spPr bwMode="auto">
          <a:xfrm>
            <a:off x="8031163" y="228600"/>
            <a:ext cx="792162" cy="533400"/>
          </a:xfrm>
          <a:prstGeom prst="rect">
            <a:avLst/>
          </a:prstGeom>
          <a:noFill/>
          <a:ln w="9525">
            <a:noFill/>
            <a:miter lim="800000"/>
            <a:headEnd/>
            <a:tailEnd/>
          </a:ln>
        </p:spPr>
      </p:pic>
      <p:sp>
        <p:nvSpPr>
          <p:cNvPr id="6" name="Title 1"/>
          <p:cNvSpPr txBox="1">
            <a:spLocks/>
          </p:cNvSpPr>
          <p:nvPr/>
        </p:nvSpPr>
        <p:spPr bwMode="auto">
          <a:xfrm>
            <a:off x="0" y="990600"/>
            <a:ext cx="7867650" cy="7921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0" fontAlgn="base" latinLnBrk="0" hangingPunct="0">
              <a:lnSpc>
                <a:spcPct val="100000"/>
              </a:lnSpc>
              <a:spcBef>
                <a:spcPct val="0"/>
              </a:spcBef>
              <a:spcAft>
                <a:spcPts val="0"/>
              </a:spcAft>
              <a:buClrTx/>
              <a:buSzTx/>
              <a:buFontTx/>
              <a:buNone/>
              <a:tabLst>
                <a:tab pos="102870" algn="l"/>
              </a:tabLst>
              <a:defRPr/>
            </a:pPr>
            <a:r>
              <a:rPr kumimoji="0" lang="en-US" sz="28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Refresher on the Key Elements of the Proposed Project (RKNW)</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197" name="Picture 3" descr="flg_eu"/>
          <p:cNvPicPr>
            <a:picLocks noChangeAspect="1" noChangeArrowheads="1"/>
          </p:cNvPicPr>
          <p:nvPr/>
        </p:nvPicPr>
        <p:blipFill>
          <a:blip r:embed="rId3" cstate="print"/>
          <a:srcRect/>
          <a:stretch>
            <a:fillRect/>
          </a:stretch>
        </p:blipFill>
        <p:spPr bwMode="auto">
          <a:xfrm>
            <a:off x="8031163" y="228600"/>
            <a:ext cx="792162" cy="533400"/>
          </a:xfrm>
          <a:prstGeom prst="rect">
            <a:avLst/>
          </a:prstGeom>
          <a:noFill/>
          <a:ln w="9525">
            <a:noFill/>
            <a:miter lim="800000"/>
            <a:headEnd/>
            <a:tailEnd/>
          </a:ln>
        </p:spPr>
      </p:pic>
      <p:sp>
        <p:nvSpPr>
          <p:cNvPr id="13" name="Title 1"/>
          <p:cNvSpPr>
            <a:spLocks noGrp="1"/>
          </p:cNvSpPr>
          <p:nvPr>
            <p:ph type="title"/>
          </p:nvPr>
        </p:nvSpPr>
        <p:spPr>
          <a:xfrm>
            <a:off x="304800" y="762000"/>
            <a:ext cx="8839200" cy="792163"/>
          </a:xfrm>
        </p:spPr>
        <p:txBody>
          <a:bodyPr/>
          <a:lstStyle/>
          <a:p>
            <a:pPr marL="342900" lvl="0" indent="-342900">
              <a:spcAft>
                <a:spcPts val="0"/>
              </a:spcAft>
              <a:tabLst>
                <a:tab pos="102870" algn="l"/>
              </a:tabLst>
            </a:pPr>
            <a:r>
              <a:rPr lang="en-US" sz="2400" dirty="0" smtClean="0">
                <a:solidFill>
                  <a:schemeClr val="tx1"/>
                </a:solidFill>
              </a:rPr>
              <a:t>Generic Concepts, Tools, Procedures and Structures Relevant to Building and Sustaining Knowledge Management Networks</a:t>
            </a:r>
          </a:p>
        </p:txBody>
      </p:sp>
      <p:sp>
        <p:nvSpPr>
          <p:cNvPr id="14" name="Content Placeholder 2"/>
          <p:cNvSpPr>
            <a:spLocks noGrp="1"/>
          </p:cNvSpPr>
          <p:nvPr>
            <p:ph idx="1"/>
          </p:nvPr>
        </p:nvSpPr>
        <p:spPr>
          <a:xfrm>
            <a:off x="152400" y="2057400"/>
            <a:ext cx="5562600" cy="914400"/>
          </a:xfrm>
        </p:spPr>
        <p:txBody>
          <a:bodyPr/>
          <a:lstStyle/>
          <a:p>
            <a:pPr marL="396875" lvl="1" indent="-396875">
              <a:buFont typeface="Wingdings" pitchFamily="2" charset="2"/>
              <a:buChar char="q"/>
            </a:pPr>
            <a:r>
              <a:rPr lang="en-US" b="1" dirty="0" smtClean="0">
                <a:solidFill>
                  <a:srgbClr val="0098C3"/>
                </a:solidFill>
              </a:rPr>
              <a:t>Different situations require different knowledge management strategies. But …. …</a:t>
            </a:r>
            <a:endParaRPr lang="fr-CH" b="1" dirty="0" smtClean="0">
              <a:solidFill>
                <a:srgbClr val="0098C3"/>
              </a:solidFill>
            </a:endParaRPr>
          </a:p>
          <a:p>
            <a:pPr marL="396875" indent="-396875">
              <a:buFont typeface="Calibri" pitchFamily="34" charset="0"/>
              <a:buAutoNum type="arabicPeriod"/>
            </a:pPr>
            <a:endParaRPr lang="fr-CH" b="1" dirty="0" smtClean="0">
              <a:solidFill>
                <a:srgbClr val="0098C3"/>
              </a:solidFill>
            </a:endParaRPr>
          </a:p>
        </p:txBody>
      </p:sp>
      <p:pic>
        <p:nvPicPr>
          <p:cNvPr id="79874" name="Picture 2" descr="http://2.bp.blogspot.com/-fBC-3QekKhs/T-DAxk2ALjI/AAAAAAAAECs/ekUAeDh2Yf4/s1600/Paralysis+by+Analysis.jpg"/>
          <p:cNvPicPr>
            <a:picLocks noChangeAspect="1" noChangeArrowheads="1"/>
          </p:cNvPicPr>
          <p:nvPr/>
        </p:nvPicPr>
        <p:blipFill>
          <a:blip r:embed="rId4" cstate="print"/>
          <a:srcRect/>
          <a:stretch>
            <a:fillRect/>
          </a:stretch>
        </p:blipFill>
        <p:spPr bwMode="auto">
          <a:xfrm>
            <a:off x="6781800" y="1524000"/>
            <a:ext cx="1818289" cy="1828800"/>
          </a:xfrm>
          <a:prstGeom prst="rect">
            <a:avLst/>
          </a:prstGeom>
          <a:noFill/>
        </p:spPr>
      </p:pic>
      <p:sp>
        <p:nvSpPr>
          <p:cNvPr id="17" name="Content Placeholder 2"/>
          <p:cNvSpPr txBox="1">
            <a:spLocks/>
          </p:cNvSpPr>
          <p:nvPr/>
        </p:nvSpPr>
        <p:spPr bwMode="auto">
          <a:xfrm>
            <a:off x="533400" y="3352800"/>
            <a:ext cx="8610600" cy="2971800"/>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a:buFont typeface="Wingdings" pitchFamily="2" charset="2"/>
              <a:buChar char="q"/>
            </a:pPr>
            <a:r>
              <a:rPr lang="en-US" b="1" dirty="0">
                <a:solidFill>
                  <a:srgbClr val="0098C3"/>
                </a:solidFill>
                <a:cs typeface="Arial" pitchFamily="34" charset="0"/>
              </a:rPr>
              <a:t>we need a working definition of what KM </a:t>
            </a:r>
            <a:r>
              <a:rPr lang="en-US" b="1" dirty="0" smtClean="0">
                <a:solidFill>
                  <a:srgbClr val="0098C3"/>
                </a:solidFill>
                <a:cs typeface="Arial" pitchFamily="34" charset="0"/>
              </a:rPr>
              <a:t>is</a:t>
            </a:r>
            <a:r>
              <a:rPr kumimoji="0" lang="en-US" sz="1800" b="1" i="0" u="none" strike="noStrike" kern="1200" cap="none" spc="0" normalizeH="0" baseline="0" noProof="0" dirty="0" smtClean="0">
                <a:ln>
                  <a:noFill/>
                </a:ln>
                <a:solidFill>
                  <a:srgbClr val="0098C3"/>
                </a:solidFill>
                <a:effectLst/>
                <a:uLnTx/>
                <a:uFillTx/>
                <a:latin typeface="Arial" pitchFamily="34" charset="0"/>
                <a:ea typeface="+mn-ea"/>
                <a:cs typeface="Arial" pitchFamily="34" charset="0"/>
              </a:rPr>
              <a:t>. … “</a:t>
            </a:r>
            <a:r>
              <a:rPr lang="en-US" b="1" i="1" u="sng" dirty="0">
                <a:solidFill>
                  <a:srgbClr val="0098C3"/>
                </a:solidFill>
                <a:cs typeface="Arial" pitchFamily="34" charset="0"/>
              </a:rPr>
              <a:t>Knowledge Management can be thought of as the deliberate design of processes, tools, structures, etc. with the intent to increase, renew, share, or improve the use of knowledge represented in any of the  three  elements [Structural, Human and Social] of intellectual capital</a:t>
            </a:r>
            <a:r>
              <a:rPr lang="en-US" b="1" i="1" u="sng" dirty="0" smtClean="0">
                <a:solidFill>
                  <a:srgbClr val="0098C3"/>
                </a:solidFill>
                <a:cs typeface="Arial" pitchFamily="34" charset="0"/>
              </a:rPr>
              <a:t>”</a:t>
            </a:r>
          </a:p>
          <a:p>
            <a:endParaRPr lang="en-US" b="1" i="1" u="sng" dirty="0">
              <a:solidFill>
                <a:srgbClr val="0098C3"/>
              </a:solidFill>
              <a:cs typeface="Arial" pitchFamily="34" charset="0"/>
            </a:endParaRPr>
          </a:p>
          <a:p>
            <a:r>
              <a:rPr lang="en-US" sz="1400" b="1" dirty="0"/>
              <a:t>Knox </a:t>
            </a:r>
            <a:r>
              <a:rPr lang="en-US" sz="1400" b="1" dirty="0" err="1" smtClean="0"/>
              <a:t>Haggie</a:t>
            </a:r>
            <a:r>
              <a:rPr lang="en-US" sz="1400" b="1" dirty="0" smtClean="0"/>
              <a:t>/ CISA</a:t>
            </a:r>
            <a:r>
              <a:rPr lang="en-US" sz="1400" b="1" dirty="0"/>
              <a:t>, School of </a:t>
            </a:r>
            <a:r>
              <a:rPr lang="en-US" sz="1400" b="1" dirty="0" smtClean="0"/>
              <a:t>Informatics/ University </a:t>
            </a:r>
            <a:r>
              <a:rPr lang="en-US" sz="1400" b="1" dirty="0"/>
              <a:t>of </a:t>
            </a:r>
            <a:r>
              <a:rPr lang="en-US" sz="1400" b="1" dirty="0" smtClean="0"/>
              <a:t>Edinburgh</a:t>
            </a:r>
          </a:p>
          <a:p>
            <a:r>
              <a:rPr lang="en-US" sz="1400" b="1" dirty="0"/>
              <a:t>John </a:t>
            </a:r>
            <a:r>
              <a:rPr lang="en-US" sz="1400" b="1" dirty="0" smtClean="0"/>
              <a:t>Kingston/ AIAI</a:t>
            </a:r>
            <a:r>
              <a:rPr lang="en-US" sz="1400" b="1" dirty="0"/>
              <a:t>, School of </a:t>
            </a:r>
            <a:r>
              <a:rPr lang="en-US" sz="1400" b="1" dirty="0" smtClean="0"/>
              <a:t>Informatics/ University </a:t>
            </a:r>
            <a:r>
              <a:rPr lang="en-US" sz="1400" b="1" dirty="0"/>
              <a:t>of Edinburgh</a:t>
            </a:r>
            <a:endParaRPr lang="en-US" sz="1400" dirty="0" smtClean="0"/>
          </a:p>
          <a:p>
            <a:endParaRPr kumimoji="0" lang="fr-CH" sz="4400" b="1" i="0" u="none" strike="noStrike" kern="1200" cap="none" spc="0" normalizeH="0" baseline="0" noProof="0" dirty="0" smtClean="0">
              <a:ln>
                <a:noFill/>
              </a:ln>
              <a:solidFill>
                <a:srgbClr val="0098C3"/>
              </a:solidFill>
              <a:effectLst/>
              <a:uLnTx/>
              <a:uFillTx/>
              <a:latin typeface="Arial" pitchFamily="34" charset="0"/>
              <a:ea typeface="+mn-ea"/>
              <a:cs typeface="Arial" pitchFamily="34" charset="0"/>
            </a:endParaRPr>
          </a:p>
          <a:p>
            <a:pPr marL="396875" marR="0" lvl="0" indent="-396875" algn="l" defTabSz="914400" rtl="0" eaLnBrk="0" fontAlgn="base" latinLnBrk="0" hangingPunct="0">
              <a:lnSpc>
                <a:spcPct val="100000"/>
              </a:lnSpc>
              <a:spcBef>
                <a:spcPct val="20000"/>
              </a:spcBef>
              <a:spcAft>
                <a:spcPct val="0"/>
              </a:spcAft>
              <a:buClr>
                <a:srgbClr val="0098C3"/>
              </a:buClr>
              <a:buSzTx/>
              <a:buFont typeface="Calibri" pitchFamily="34" charset="0"/>
              <a:buAutoNum type="arabicPeriod"/>
              <a:tabLst/>
              <a:defRPr/>
            </a:pPr>
            <a:endParaRPr kumimoji="0" lang="fr-CH" sz="2000" b="1" i="0" u="none" strike="noStrike" kern="1200" cap="none" spc="0" normalizeH="0" baseline="0" noProof="0" dirty="0" smtClean="0">
              <a:ln>
                <a:noFill/>
              </a:ln>
              <a:solidFill>
                <a:srgbClr val="0098C3"/>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linds(horizont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79874"/>
                                        </p:tgtEl>
                                        <p:attrNameLst>
                                          <p:attrName>style.visibility</p:attrName>
                                        </p:attrNameLst>
                                      </p:cBhvr>
                                      <p:to>
                                        <p:strVal val="visible"/>
                                      </p:to>
                                    </p:set>
                                    <p:anim calcmode="lin" valueType="num">
                                      <p:cBhvr>
                                        <p:cTn id="12" dur="500" fill="hold"/>
                                        <p:tgtEl>
                                          <p:spTgt spid="79874"/>
                                        </p:tgtEl>
                                        <p:attrNameLst>
                                          <p:attrName>ppt_w</p:attrName>
                                        </p:attrNameLst>
                                      </p:cBhvr>
                                      <p:tavLst>
                                        <p:tav tm="0">
                                          <p:val>
                                            <p:fltVal val="0"/>
                                          </p:val>
                                        </p:tav>
                                        <p:tav tm="100000">
                                          <p:val>
                                            <p:strVal val="#ppt_w"/>
                                          </p:val>
                                        </p:tav>
                                      </p:tavLst>
                                    </p:anim>
                                    <p:anim calcmode="lin" valueType="num">
                                      <p:cBhvr>
                                        <p:cTn id="13" dur="500" fill="hold"/>
                                        <p:tgtEl>
                                          <p:spTgt spid="79874"/>
                                        </p:tgtEl>
                                        <p:attrNameLst>
                                          <p:attrName>ppt_h</p:attrName>
                                        </p:attrNameLst>
                                      </p:cBhvr>
                                      <p:tavLst>
                                        <p:tav tm="0">
                                          <p:val>
                                            <p:fltVal val="0"/>
                                          </p:val>
                                        </p:tav>
                                        <p:tav tm="100000">
                                          <p:val>
                                            <p:strVal val="#ppt_h"/>
                                          </p:val>
                                        </p:tav>
                                      </p:tavLst>
                                    </p:anim>
                                    <p:anim calcmode="lin" valueType="num">
                                      <p:cBhvr>
                                        <p:cTn id="14" dur="500" fill="hold"/>
                                        <p:tgtEl>
                                          <p:spTgt spid="79874"/>
                                        </p:tgtEl>
                                        <p:attrNameLst>
                                          <p:attrName>style.rotation</p:attrName>
                                        </p:attrNameLst>
                                      </p:cBhvr>
                                      <p:tavLst>
                                        <p:tav tm="0">
                                          <p:val>
                                            <p:fltVal val="360"/>
                                          </p:val>
                                        </p:tav>
                                        <p:tav tm="100000">
                                          <p:val>
                                            <p:fltVal val="0"/>
                                          </p:val>
                                        </p:tav>
                                      </p:tavLst>
                                    </p:anim>
                                    <p:animEffect transition="in" filter="fade">
                                      <p:cBhvr>
                                        <p:cTn id="15" dur="500"/>
                                        <p:tgtEl>
                                          <p:spTgt spid="7987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7">
                                            <p:txEl>
                                              <p:pRg st="0" end="0"/>
                                            </p:txEl>
                                          </p:spTgt>
                                        </p:tgtEl>
                                        <p:attrNameLst>
                                          <p:attrName>style.visibility</p:attrName>
                                        </p:attrNameLst>
                                      </p:cBhvr>
                                      <p:to>
                                        <p:strVal val="visible"/>
                                      </p:to>
                                    </p:set>
                                    <p:animEffect transition="in" filter="blinds(horizontal)">
                                      <p:cBhvr>
                                        <p:cTn id="20" dur="500"/>
                                        <p:tgtEl>
                                          <p:spTgt spid="1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Effect transition="in" filter="blinds(horizontal)">
                                      <p:cBhvr>
                                        <p:cTn id="25" dur="500"/>
                                        <p:tgtEl>
                                          <p:spTgt spid="1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7">
                                            <p:txEl>
                                              <p:pRg st="3" end="3"/>
                                            </p:txEl>
                                          </p:spTgt>
                                        </p:tgtEl>
                                        <p:attrNameLst>
                                          <p:attrName>style.visibility</p:attrName>
                                        </p:attrNameLst>
                                      </p:cBhvr>
                                      <p:to>
                                        <p:strVal val="visible"/>
                                      </p:to>
                                    </p:set>
                                    <p:animEffect transition="in" filter="blinds(horizontal)">
                                      <p:cBhvr>
                                        <p:cTn id="30"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197" name="Picture 3" descr="flg_eu"/>
          <p:cNvPicPr>
            <a:picLocks noChangeAspect="1" noChangeArrowheads="1"/>
          </p:cNvPicPr>
          <p:nvPr/>
        </p:nvPicPr>
        <p:blipFill>
          <a:blip r:embed="rId3" cstate="print"/>
          <a:srcRect/>
          <a:stretch>
            <a:fillRect/>
          </a:stretch>
        </p:blipFill>
        <p:spPr bwMode="auto">
          <a:xfrm>
            <a:off x="8031163" y="228600"/>
            <a:ext cx="792162" cy="533400"/>
          </a:xfrm>
          <a:prstGeom prst="rect">
            <a:avLst/>
          </a:prstGeom>
          <a:noFill/>
          <a:ln w="9525">
            <a:noFill/>
            <a:miter lim="800000"/>
            <a:headEnd/>
            <a:tailEnd/>
          </a:ln>
        </p:spPr>
      </p:pic>
      <p:sp>
        <p:nvSpPr>
          <p:cNvPr id="13" name="Title 1"/>
          <p:cNvSpPr>
            <a:spLocks noGrp="1"/>
          </p:cNvSpPr>
          <p:nvPr>
            <p:ph type="title"/>
          </p:nvPr>
        </p:nvSpPr>
        <p:spPr>
          <a:xfrm>
            <a:off x="304800" y="762000"/>
            <a:ext cx="8839200" cy="792163"/>
          </a:xfrm>
        </p:spPr>
        <p:txBody>
          <a:bodyPr/>
          <a:lstStyle/>
          <a:p>
            <a:pPr marL="342900" lvl="0" indent="-342900">
              <a:spcAft>
                <a:spcPts val="0"/>
              </a:spcAft>
              <a:tabLst>
                <a:tab pos="102870" algn="l"/>
              </a:tabLst>
            </a:pPr>
            <a:r>
              <a:rPr lang="en-US" sz="2400" dirty="0" smtClean="0">
                <a:solidFill>
                  <a:schemeClr val="tx1"/>
                </a:solidFill>
              </a:rPr>
              <a:t>Generic Concepts, Tools, Procedures and Structures Relevant to Building and Sustaining Knowledge Management Networks</a:t>
            </a:r>
          </a:p>
        </p:txBody>
      </p:sp>
      <p:pic>
        <p:nvPicPr>
          <p:cNvPr id="81922" name="Picture 2" descr="http://www.tutorialspoint.com/images/knowledge_management_process.jpg"/>
          <p:cNvPicPr>
            <a:picLocks noChangeAspect="1" noChangeArrowheads="1"/>
          </p:cNvPicPr>
          <p:nvPr/>
        </p:nvPicPr>
        <p:blipFill>
          <a:blip r:embed="rId4" cstate="print"/>
          <a:srcRect/>
          <a:stretch>
            <a:fillRect/>
          </a:stretch>
        </p:blipFill>
        <p:spPr bwMode="auto">
          <a:xfrm>
            <a:off x="0" y="1676400"/>
            <a:ext cx="5867400" cy="4953000"/>
          </a:xfrm>
          <a:prstGeom prst="rect">
            <a:avLst/>
          </a:prstGeom>
          <a:noFill/>
        </p:spPr>
      </p:pic>
      <p:pic>
        <p:nvPicPr>
          <p:cNvPr id="81926" name="Picture 6" descr="http://t3.gstatic.com/images?q=tbn:ANd9GcR7Ivh5rCmeJHH6RS6dWDED8dyIluCNzwB5OI_wZ9Q7UO5GAj9-U2pB7ibI"/>
          <p:cNvPicPr>
            <a:picLocks noChangeAspect="1" noChangeArrowheads="1"/>
          </p:cNvPicPr>
          <p:nvPr/>
        </p:nvPicPr>
        <p:blipFill>
          <a:blip r:embed="rId5" cstate="print"/>
          <a:srcRect/>
          <a:stretch>
            <a:fillRect/>
          </a:stretch>
        </p:blipFill>
        <p:spPr bwMode="auto">
          <a:xfrm rot="19994772">
            <a:off x="5563406" y="3938183"/>
            <a:ext cx="2381250" cy="19240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blinds(horizontal)">
                                      <p:cBhvr>
                                        <p:cTn id="7" dur="500"/>
                                        <p:tgtEl>
                                          <p:spTgt spid="819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1926"/>
                                        </p:tgtEl>
                                        <p:attrNameLst>
                                          <p:attrName>style.visibility</p:attrName>
                                        </p:attrNameLst>
                                      </p:cBhvr>
                                      <p:to>
                                        <p:strVal val="visible"/>
                                      </p:to>
                                    </p:set>
                                    <p:animEffect transition="in" filter="blinds(horizontal)">
                                      <p:cBhvr>
                                        <p:cTn id="12" dur="500"/>
                                        <p:tgtEl>
                                          <p:spTgt spid="81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BABOO">
      <a:dk1>
        <a:srgbClr val="000000"/>
      </a:dk1>
      <a:lt1>
        <a:srgbClr val="FFFFFF"/>
      </a:lt1>
      <a:dk2>
        <a:srgbClr val="58585A"/>
      </a:dk2>
      <a:lt2>
        <a:srgbClr val="CD202C"/>
      </a:lt2>
      <a:accent1>
        <a:srgbClr val="7F7F7F"/>
      </a:accent1>
      <a:accent2>
        <a:srgbClr val="A6A6A6"/>
      </a:accent2>
      <a:accent3>
        <a:srgbClr val="BFBFBF"/>
      </a:accent3>
      <a:accent4>
        <a:srgbClr val="D9D9D9"/>
      </a:accent4>
      <a:accent5>
        <a:srgbClr val="F2F2F2"/>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14926</TotalTime>
  <Words>1821</Words>
  <Application>Microsoft Office PowerPoint</Application>
  <PresentationFormat>On-screen Show (4:3)</PresentationFormat>
  <Paragraphs>357</Paragraphs>
  <Slides>43</Slides>
  <Notes>42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Office Theme</vt:lpstr>
      <vt:lpstr>Photo Editor Photo</vt:lpstr>
      <vt:lpstr>Kick-off Meeting Rabat, Morocco  9 - 10 June 2013  </vt:lpstr>
      <vt:lpstr>Who Are We? Why Are We Here?</vt:lpstr>
      <vt:lpstr>Workshop AGENDA</vt:lpstr>
      <vt:lpstr>Workshop AGENDA</vt:lpstr>
      <vt:lpstr>Workshop Objectives</vt:lpstr>
      <vt:lpstr>Workshop Rules &amp; Organiztion </vt:lpstr>
      <vt:lpstr>Slide 7</vt:lpstr>
      <vt:lpstr>Generic Concepts, Tools, Procedures and Structures Relevant to Building and Sustaining Knowledge Management Networks</vt:lpstr>
      <vt:lpstr>Generic Concepts, Tools, Procedures and Structures Relevant to Building and Sustaining Knowledge Management Networks</vt:lpstr>
      <vt:lpstr>Generic Concepts, Tools, Procedures and Structures Relevant to Building and Sustaining Knowledge Management Networks</vt:lpstr>
      <vt:lpstr>Generic Concepts, Tools, Procedures and Structures Relevant to Building and Sustaining Knowledge Management Networks</vt:lpstr>
      <vt:lpstr>Generic Concepts, Tools, Procedures and Structures Relevant to Building and Sustaining Knowledge Management Networks</vt:lpstr>
      <vt:lpstr>Generic Concepts, Tools, Procedures and Structures Relevant to Building and Sustaining Knowledge Management Networks</vt:lpstr>
      <vt:lpstr>Slide 14</vt:lpstr>
      <vt:lpstr>Generic Concepts, Tools, Procedures and Structures Relevant to Building and Sustaining Knowledge Management Networks</vt:lpstr>
      <vt:lpstr>Management Structure</vt:lpstr>
      <vt:lpstr>Proposed Conceptual Operational Framework for the Project  </vt:lpstr>
      <vt:lpstr>Group Work: Brainstorming on the requirements to build and sustain the proposed frameworks  </vt:lpstr>
      <vt:lpstr>Agreement on Vision &amp; Mission</vt:lpstr>
      <vt:lpstr>Understanding collective and individual institutional environments as a basis for integration and cooperation (Challenges &amp; Opportunities) </vt:lpstr>
      <vt:lpstr>Clustering Ideas Under Key Headlines </vt:lpstr>
      <vt:lpstr>Generic Concepts, Tools, Procedures and Structures Relevant to Building and Sustaining Knowledge Management Networks</vt:lpstr>
      <vt:lpstr>Slide 23</vt:lpstr>
      <vt:lpstr>Group Work</vt:lpstr>
      <vt:lpstr>Slide 25</vt:lpstr>
      <vt:lpstr>Group Work</vt:lpstr>
      <vt:lpstr>Evaluation of the Day</vt:lpstr>
      <vt:lpstr>Methodology</vt:lpstr>
      <vt:lpstr>   Kick-off Meeting Rabat, Morocco  9 - 10 June 2013  DAY 2 </vt:lpstr>
      <vt:lpstr>Slide 30</vt:lpstr>
      <vt:lpstr>Workshop AGENDA</vt:lpstr>
      <vt:lpstr>On Vision</vt:lpstr>
      <vt:lpstr>On Vision</vt:lpstr>
      <vt:lpstr>On Vision</vt:lpstr>
      <vt:lpstr>Summary of Day 1 Plenary Sessions Outputs: A Proposed Vision</vt:lpstr>
      <vt:lpstr>Summary of Day 1 Plenary Sessions Outputs: Proposed Elements for the Mission Statement</vt:lpstr>
      <vt:lpstr>Summary of Day 1 Plenary Sessions Outputs: Proposed Elements for the Mission Statement</vt:lpstr>
      <vt:lpstr>Clustering Ideas Under Key Headlines </vt:lpstr>
      <vt:lpstr>Group Exercise: Information Needs &amp; Assets</vt:lpstr>
      <vt:lpstr>Slide 40</vt:lpstr>
      <vt:lpstr>The Proposed Log-Frame &amp; Road to the Action Plan</vt:lpstr>
      <vt:lpstr>An Expanded Version of the Traditional Log-Frame</vt:lpstr>
      <vt:lpstr>SMART Objectives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Fadi</dc:creator>
  <cp:lastModifiedBy>user2011</cp:lastModifiedBy>
  <cp:revision>259</cp:revision>
  <dcterms:created xsi:type="dcterms:W3CDTF">2008-05-20T08:17:38Z</dcterms:created>
  <dcterms:modified xsi:type="dcterms:W3CDTF">2013-06-10T07:33:35Z</dcterms:modified>
</cp:coreProperties>
</file>