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xls" ContentType="application/vnd.ms-exce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7"/>
  </p:notesMasterIdLst>
  <p:sldIdLst>
    <p:sldId id="256" r:id="rId2"/>
    <p:sldId id="309" r:id="rId3"/>
    <p:sldId id="346" r:id="rId4"/>
    <p:sldId id="353" r:id="rId5"/>
    <p:sldId id="355" r:id="rId6"/>
    <p:sldId id="330" r:id="rId7"/>
    <p:sldId id="331" r:id="rId8"/>
    <p:sldId id="347" r:id="rId9"/>
    <p:sldId id="361" r:id="rId10"/>
    <p:sldId id="357" r:id="rId11"/>
    <p:sldId id="358" r:id="rId12"/>
    <p:sldId id="362" r:id="rId13"/>
    <p:sldId id="336" r:id="rId14"/>
    <p:sldId id="363" r:id="rId15"/>
    <p:sldId id="351" r:id="rId16"/>
    <p:sldId id="352" r:id="rId17"/>
    <p:sldId id="359" r:id="rId18"/>
    <p:sldId id="340" r:id="rId19"/>
    <p:sldId id="349" r:id="rId20"/>
    <p:sldId id="348" r:id="rId21"/>
    <p:sldId id="343" r:id="rId22"/>
    <p:sldId id="344" r:id="rId23"/>
    <p:sldId id="333" r:id="rId24"/>
    <p:sldId id="360" r:id="rId25"/>
    <p:sldId id="327"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098"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DCBF25-3A46-449D-BDCA-C10C7E7744DD}" type="datetimeFigureOut">
              <a:rPr lang="en-US" smtClean="0"/>
              <a:pPr/>
              <a:t>12/2/2014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F2C8E8-BD49-46E8-9B9A-5899CEBF9B51}" type="slidenum">
              <a:rPr lang="en-US" smtClean="0"/>
              <a:pPr/>
              <a:t>‹#›</a:t>
            </a:fld>
            <a:endParaRPr lang="en-US" dirty="0"/>
          </a:p>
        </p:txBody>
      </p:sp>
    </p:spTree>
    <p:extLst>
      <p:ext uri="{BB962C8B-B14F-4D97-AF65-F5344CB8AC3E}">
        <p14:creationId xmlns="" xmlns:p14="http://schemas.microsoft.com/office/powerpoint/2010/main" val="440720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Showcard Gothic" pitchFamily="82" charset="0"/>
              </a:defRPr>
            </a:lvl1pPr>
            <a:lvl2pPr marL="742950" indent="-285750">
              <a:defRPr>
                <a:solidFill>
                  <a:schemeClr val="tx1"/>
                </a:solidFill>
                <a:latin typeface="Showcard Gothic" pitchFamily="82" charset="0"/>
              </a:defRPr>
            </a:lvl2pPr>
            <a:lvl3pPr marL="1143000" indent="-228600">
              <a:defRPr>
                <a:solidFill>
                  <a:schemeClr val="tx1"/>
                </a:solidFill>
                <a:latin typeface="Showcard Gothic" pitchFamily="82" charset="0"/>
              </a:defRPr>
            </a:lvl3pPr>
            <a:lvl4pPr marL="1600200" indent="-228600">
              <a:defRPr>
                <a:solidFill>
                  <a:schemeClr val="tx1"/>
                </a:solidFill>
                <a:latin typeface="Showcard Gothic" pitchFamily="82" charset="0"/>
              </a:defRPr>
            </a:lvl4pPr>
            <a:lvl5pPr marL="2057400" indent="-228600">
              <a:defRPr>
                <a:solidFill>
                  <a:schemeClr val="tx1"/>
                </a:solidFill>
                <a:latin typeface="Showcard Gothic" pitchFamily="82" charset="0"/>
              </a:defRPr>
            </a:lvl5pPr>
            <a:lvl6pPr marL="2514600" indent="-228600" eaLnBrk="0" fontAlgn="base" hangingPunct="0">
              <a:spcBef>
                <a:spcPct val="0"/>
              </a:spcBef>
              <a:spcAft>
                <a:spcPct val="0"/>
              </a:spcAft>
              <a:defRPr>
                <a:solidFill>
                  <a:schemeClr val="tx1"/>
                </a:solidFill>
                <a:latin typeface="Showcard Gothic" pitchFamily="82" charset="0"/>
              </a:defRPr>
            </a:lvl6pPr>
            <a:lvl7pPr marL="2971800" indent="-228600" eaLnBrk="0" fontAlgn="base" hangingPunct="0">
              <a:spcBef>
                <a:spcPct val="0"/>
              </a:spcBef>
              <a:spcAft>
                <a:spcPct val="0"/>
              </a:spcAft>
              <a:defRPr>
                <a:solidFill>
                  <a:schemeClr val="tx1"/>
                </a:solidFill>
                <a:latin typeface="Showcard Gothic" pitchFamily="82" charset="0"/>
              </a:defRPr>
            </a:lvl7pPr>
            <a:lvl8pPr marL="3429000" indent="-228600" eaLnBrk="0" fontAlgn="base" hangingPunct="0">
              <a:spcBef>
                <a:spcPct val="0"/>
              </a:spcBef>
              <a:spcAft>
                <a:spcPct val="0"/>
              </a:spcAft>
              <a:defRPr>
                <a:solidFill>
                  <a:schemeClr val="tx1"/>
                </a:solidFill>
                <a:latin typeface="Showcard Gothic" pitchFamily="82" charset="0"/>
              </a:defRPr>
            </a:lvl8pPr>
            <a:lvl9pPr marL="3886200" indent="-228600" eaLnBrk="0" fontAlgn="base" hangingPunct="0">
              <a:spcBef>
                <a:spcPct val="0"/>
              </a:spcBef>
              <a:spcAft>
                <a:spcPct val="0"/>
              </a:spcAft>
              <a:defRPr>
                <a:solidFill>
                  <a:schemeClr val="tx1"/>
                </a:solidFill>
                <a:latin typeface="Showcard Gothic" pitchFamily="82" charset="0"/>
              </a:defRPr>
            </a:lvl9pPr>
          </a:lstStyle>
          <a:p>
            <a:fld id="{7C59A38D-B620-4301-A242-AD5EB2547A0D}" type="slidenum">
              <a:rPr lang="en-US" altLang="en-US" smtClean="0"/>
              <a:pPr/>
              <a:t>2</a:t>
            </a:fld>
            <a:endParaRPr lang="en-US" altLang="en-US" smtClean="0"/>
          </a:p>
        </p:txBody>
      </p:sp>
      <p:sp>
        <p:nvSpPr>
          <p:cNvPr id="430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43012" name="Rectangle 3"/>
          <p:cNvSpPr>
            <a:spLocks noGrp="1" noChangeArrowheads="1"/>
          </p:cNvSpPr>
          <p:nvPr>
            <p:ph type="body" idx="1"/>
          </p:nvPr>
        </p:nvSpPr>
        <p:spPr bwMode="auto">
          <a:xfrm>
            <a:off x="685800" y="4341813"/>
            <a:ext cx="5486400" cy="4116387"/>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F4C71740-5C0E-4138-8732-B150C6B66D10}" type="slidenum">
              <a:rPr lang="en-US" smtClean="0"/>
              <a:pPr/>
              <a:t>12</a:t>
            </a:fld>
            <a:endParaRPr lang="en-US" smtClean="0"/>
          </a:p>
        </p:txBody>
      </p:sp>
      <p:sp>
        <p:nvSpPr>
          <p:cNvPr id="532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325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Char char="•"/>
            </a:pPr>
            <a:r>
              <a:rPr lang="en-US" smtClean="0"/>
              <a:t> GSL decreased in all zones with rise in temperature.</a:t>
            </a:r>
          </a:p>
          <a:p>
            <a:pPr eaLnBrk="1" hangingPunct="1">
              <a:spcBef>
                <a:spcPct val="0"/>
              </a:spcBef>
              <a:buFontTx/>
              <a:buChar char="•"/>
            </a:pPr>
            <a:r>
              <a:rPr lang="en-US" smtClean="0"/>
              <a:t>Decrease is highest in mountainous humid zone (14 days at 1</a:t>
            </a:r>
            <a:r>
              <a:rPr lang="en-US" smtClean="0">
                <a:cs typeface="Arial" charset="0"/>
              </a:rPr>
              <a:t>˚</a:t>
            </a:r>
            <a:r>
              <a:rPr lang="en-US" smtClean="0"/>
              <a:t>C rise and 52 days at 5</a:t>
            </a:r>
            <a:r>
              <a:rPr lang="en-US" smtClean="0">
                <a:cs typeface="Arial" charset="0"/>
              </a:rPr>
              <a:t>˚</a:t>
            </a:r>
            <a:r>
              <a:rPr lang="en-US" smtClean="0"/>
              <a:t>C rise).</a:t>
            </a:r>
          </a:p>
          <a:p>
            <a:pPr eaLnBrk="1" hangingPunct="1">
              <a:spcBef>
                <a:spcPct val="0"/>
              </a:spcBef>
              <a:buFontTx/>
              <a:buChar char="•"/>
            </a:pPr>
            <a:r>
              <a:rPr lang="en-US" smtClean="0"/>
              <a:t>The GSL in other areas was at critical limit as even one degree increase in temperature decreased the GSL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DE2275B-E16A-4235-8F52-44AB2BBF9834}" type="slidenum">
              <a:rPr lang="en-US" altLang="en-US" smtClean="0"/>
              <a:pPr eaLnBrk="1" hangingPunct="1"/>
              <a:t>15</a:t>
            </a:fld>
            <a:endParaRPr lang="en-US" altLang="en-US" smtClean="0"/>
          </a:p>
        </p:txBody>
      </p:sp>
      <p:sp>
        <p:nvSpPr>
          <p:cNvPr id="368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6868" name="Rectangle 3"/>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r>
              <a:rPr lang="en-US" altLang="en-US" smtClean="0"/>
              <a:t> The yield is net outcome of temperature stress and CO2 relief under A2 scenario which takes into account the interplay of rising temperature and rising CO2 level.</a:t>
            </a:r>
          </a:p>
          <a:p>
            <a:pPr eaLnBrk="1" hangingPunct="1">
              <a:spcBef>
                <a:spcPct val="0"/>
              </a:spcBef>
              <a:buFontTx/>
              <a:buChar char="•"/>
            </a:pPr>
            <a:r>
              <a:rPr lang="en-US" altLang="en-US" smtClean="0"/>
              <a:t>Under A2 scenario the yield in mountainous humid region is likely to increase by 2080 whereas in the other three regions the yield is likely to decrease.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3F4D24E-7E92-4B33-9CF9-70B74FA015D5}" type="slidenum">
              <a:rPr lang="en-US" altLang="en-US" smtClean="0"/>
              <a:pPr eaLnBrk="1" hangingPunct="1"/>
              <a:t>16</a:t>
            </a:fld>
            <a:endParaRPr lang="en-US" altLang="en-US"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8916" name="Rectangle 3"/>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r>
              <a:rPr lang="en-US" altLang="en-US" smtClean="0"/>
              <a:t> The resultant effect of interaction of temperature rise and CO2 rise, as depicted under A2 and B2 scenarios, was a loss in yield.</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1F2C8E8-BD49-46E8-9B9A-5899CEBF9B51}" type="slidenum">
              <a:rPr lang="en-US" smtClean="0"/>
              <a:pPr/>
              <a:t>19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38BAD8-6A85-4B34-9D29-A3B504440DB8}" type="datetimeFigureOut">
              <a:rPr lang="en-US" smtClean="0"/>
              <a:pPr/>
              <a:t>12/2/2014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878DE0-5E8D-4EB1-984A-AD77980943D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38BAD8-6A85-4B34-9D29-A3B504440DB8}" type="datetimeFigureOut">
              <a:rPr lang="en-US" smtClean="0"/>
              <a:pPr/>
              <a:t>12/2/2014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878DE0-5E8D-4EB1-984A-AD77980943D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38BAD8-6A85-4B34-9D29-A3B504440DB8}" type="datetimeFigureOut">
              <a:rPr lang="en-US" smtClean="0"/>
              <a:pPr/>
              <a:t>12/2/2014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878DE0-5E8D-4EB1-984A-AD77980943D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38BAD8-6A85-4B34-9D29-A3B504440DB8}" type="datetimeFigureOut">
              <a:rPr lang="en-US" smtClean="0"/>
              <a:pPr/>
              <a:t>12/2/2014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878DE0-5E8D-4EB1-984A-AD77980943D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38BAD8-6A85-4B34-9D29-A3B504440DB8}" type="datetimeFigureOut">
              <a:rPr lang="en-US" smtClean="0"/>
              <a:pPr/>
              <a:t>12/2/2014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878DE0-5E8D-4EB1-984A-AD77980943D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538BAD8-6A85-4B34-9D29-A3B504440DB8}" type="datetimeFigureOut">
              <a:rPr lang="en-US" smtClean="0"/>
              <a:pPr/>
              <a:t>12/2/2014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878DE0-5E8D-4EB1-984A-AD77980943D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38BAD8-6A85-4B34-9D29-A3B504440DB8}" type="datetimeFigureOut">
              <a:rPr lang="en-US" smtClean="0"/>
              <a:pPr/>
              <a:t>12/2/2014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8878DE0-5E8D-4EB1-984A-AD77980943D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38BAD8-6A85-4B34-9D29-A3B504440DB8}" type="datetimeFigureOut">
              <a:rPr lang="en-US" smtClean="0"/>
              <a:pPr/>
              <a:t>12/2/2014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8878DE0-5E8D-4EB1-984A-AD77980943D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38BAD8-6A85-4B34-9D29-A3B504440DB8}" type="datetimeFigureOut">
              <a:rPr lang="en-US" smtClean="0"/>
              <a:pPr/>
              <a:t>12/2/2014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8878DE0-5E8D-4EB1-984A-AD77980943D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38BAD8-6A85-4B34-9D29-A3B504440DB8}" type="datetimeFigureOut">
              <a:rPr lang="en-US" smtClean="0"/>
              <a:pPr/>
              <a:t>12/2/2014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878DE0-5E8D-4EB1-984A-AD77980943D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38BAD8-6A85-4B34-9D29-A3B504440DB8}" type="datetimeFigureOut">
              <a:rPr lang="en-US" smtClean="0"/>
              <a:pPr/>
              <a:t>12/2/2014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878DE0-5E8D-4EB1-984A-AD77980943D8}" type="slidenum">
              <a:rPr lang="en-US" smtClean="0"/>
              <a:pPr/>
              <a:t>‹#›</a:t>
            </a:fld>
            <a:endParaRPr lang="en-US" dirty="0"/>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en-US" dirty="0"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dirty="0"/>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8538BAD8-6A85-4B34-9D29-A3B504440DB8}" type="datetimeFigureOut">
              <a:rPr lang="en-US" smtClean="0"/>
              <a:pPr/>
              <a:t>12/2/2014</a:t>
            </a:fld>
            <a:endParaRPr lang="en-US" dirty="0"/>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C8878DE0-5E8D-4EB1-984A-AD77980943D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Microsoft_Office_Excel_97-2003_Worksheet2.xls"/></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14400"/>
            <a:ext cx="8153400" cy="1524000"/>
          </a:xfrm>
        </p:spPr>
        <p:txBody>
          <a:bodyPr/>
          <a:lstStyle/>
          <a:p>
            <a:r>
              <a:rPr lang="en-US" sz="3200" b="1" dirty="0" smtClean="0"/>
              <a:t>Climate Change Aspersions on Food and Agriculture in the OIC Countries</a:t>
            </a:r>
            <a:endParaRPr lang="en-US" sz="3200" dirty="0"/>
          </a:p>
        </p:txBody>
      </p:sp>
      <p:sp>
        <p:nvSpPr>
          <p:cNvPr id="3" name="Subtitle 2"/>
          <p:cNvSpPr>
            <a:spLocks noGrp="1"/>
          </p:cNvSpPr>
          <p:nvPr>
            <p:ph type="subTitle" idx="1"/>
          </p:nvPr>
        </p:nvSpPr>
        <p:spPr>
          <a:xfrm>
            <a:off x="914400" y="3048000"/>
            <a:ext cx="7117180" cy="861420"/>
          </a:xfrm>
        </p:spPr>
        <p:txBody>
          <a:bodyPr>
            <a:noAutofit/>
          </a:bodyPr>
          <a:lstStyle/>
          <a:p>
            <a:pPr algn="ctr"/>
            <a:r>
              <a:rPr lang="en-US" b="1" dirty="0" smtClean="0"/>
              <a:t>Dr. M. Mohsin Iqbal </a:t>
            </a:r>
            <a:r>
              <a:rPr lang="en-US" sz="1800" b="1" dirty="0" smtClean="0"/>
              <a:t/>
            </a:r>
            <a:br>
              <a:rPr lang="en-US" sz="1800" b="1" dirty="0" smtClean="0"/>
            </a:br>
            <a:r>
              <a:rPr lang="en-US" dirty="0" smtClean="0"/>
              <a:t>Global Change Impact Studies Centre (GCISC) </a:t>
            </a:r>
          </a:p>
          <a:p>
            <a:pPr algn="ctr"/>
            <a:r>
              <a:rPr lang="en-US" dirty="0" smtClean="0"/>
              <a:t>Islamabad, Pakistan</a:t>
            </a:r>
            <a:endParaRPr lang="en-US" dirty="0"/>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57200" y="4495801"/>
            <a:ext cx="1219200" cy="12953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905000" y="4800600"/>
            <a:ext cx="6781800" cy="923330"/>
          </a:xfrm>
          <a:prstGeom prst="rect">
            <a:avLst/>
          </a:prstGeom>
          <a:noFill/>
        </p:spPr>
        <p:txBody>
          <a:bodyPr wrap="square" rtlCol="0">
            <a:spAutoFit/>
          </a:bodyPr>
          <a:lstStyle/>
          <a:p>
            <a:r>
              <a:rPr lang="en-US" dirty="0" smtClean="0"/>
              <a:t>COMSTECH Meeting on ‘Food, Agriculture and water sectors in OIC Member States, </a:t>
            </a:r>
            <a:r>
              <a:rPr lang="en-US" dirty="0" smtClean="0"/>
              <a:t>COMSTECH, </a:t>
            </a:r>
            <a:r>
              <a:rPr lang="en-US" dirty="0" smtClean="0"/>
              <a:t>Islamabad</a:t>
            </a:r>
            <a:r>
              <a:rPr lang="en-US" dirty="0"/>
              <a:t>, </a:t>
            </a:r>
            <a:r>
              <a:rPr lang="en-US" dirty="0" smtClean="0"/>
              <a:t>December 1-2, 2014.</a:t>
            </a:r>
            <a:endParaRPr lang="en-US" dirty="0"/>
          </a:p>
        </p:txBody>
      </p:sp>
    </p:spTree>
    <p:extLst>
      <p:ext uri="{BB962C8B-B14F-4D97-AF65-F5344CB8AC3E}">
        <p14:creationId xmlns="" xmlns:p14="http://schemas.microsoft.com/office/powerpoint/2010/main" val="4656032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533400" y="381000"/>
            <a:ext cx="8229600" cy="1384300"/>
          </a:xfrm>
        </p:spPr>
        <p:txBody>
          <a:bodyPr/>
          <a:lstStyle/>
          <a:p>
            <a:pPr algn="ctr" eaLnBrk="1" hangingPunct="1">
              <a:defRPr/>
            </a:pPr>
            <a:r>
              <a:rPr lang="en-US" altLang="en-US" dirty="0" smtClean="0">
                <a:solidFill>
                  <a:schemeClr val="tx1"/>
                </a:solidFill>
                <a:latin typeface="+mn-lt"/>
              </a:rPr>
              <a:t>Impacts of climate change  on Crops</a:t>
            </a:r>
          </a:p>
        </p:txBody>
      </p:sp>
      <p:sp>
        <p:nvSpPr>
          <p:cNvPr id="23555" name="Rectangle 3"/>
          <p:cNvSpPr>
            <a:spLocks noGrp="1" noChangeArrowheads="1"/>
          </p:cNvSpPr>
          <p:nvPr>
            <p:ph idx="1"/>
          </p:nvPr>
        </p:nvSpPr>
        <p:spPr>
          <a:xfrm>
            <a:off x="457200" y="1752600"/>
            <a:ext cx="8686800" cy="4343400"/>
          </a:xfrm>
        </p:spPr>
        <p:txBody>
          <a:bodyPr>
            <a:normAutofit/>
          </a:bodyPr>
          <a:lstStyle/>
          <a:p>
            <a:pPr marL="660400" indent="-660400" eaLnBrk="1" hangingPunct="1">
              <a:buFontTx/>
              <a:buNone/>
            </a:pPr>
            <a:r>
              <a:rPr lang="en-US" dirty="0" smtClean="0"/>
              <a:t>   </a:t>
            </a:r>
            <a:endParaRPr lang="en-US" b="1" dirty="0" smtClean="0"/>
          </a:p>
          <a:p>
            <a:pPr marL="660400" indent="-660400">
              <a:lnSpc>
                <a:spcPct val="110000"/>
              </a:lnSpc>
            </a:pPr>
            <a:r>
              <a:rPr lang="en-US" sz="2200" dirty="0" smtClean="0"/>
              <a:t>Growing Season Length  shortened due to increasing temperature</a:t>
            </a:r>
          </a:p>
          <a:p>
            <a:pPr marL="660400" indent="-660400">
              <a:lnSpc>
                <a:spcPct val="110000"/>
              </a:lnSpc>
            </a:pPr>
            <a:r>
              <a:rPr lang="en-US" sz="2200" dirty="0" smtClean="0"/>
              <a:t>Decrease/increase in yield due to rising temperatures</a:t>
            </a:r>
          </a:p>
          <a:p>
            <a:pPr marL="660400" indent="-660400">
              <a:lnSpc>
                <a:spcPct val="110000"/>
              </a:lnSpc>
            </a:pPr>
            <a:r>
              <a:rPr lang="en-US" sz="2200" dirty="0" smtClean="0"/>
              <a:t>Loss in yield due to heat stress at critical reproductive stages</a:t>
            </a:r>
          </a:p>
          <a:p>
            <a:pPr marL="660400" indent="-660400">
              <a:lnSpc>
                <a:spcPct val="110000"/>
              </a:lnSpc>
            </a:pPr>
            <a:r>
              <a:rPr lang="en-US" sz="2200" dirty="0" smtClean="0"/>
              <a:t>Adverse impacts on crop/food quality</a:t>
            </a:r>
          </a:p>
          <a:p>
            <a:pPr marL="660400" indent="-660400">
              <a:lnSpc>
                <a:spcPct val="110000"/>
              </a:lnSpc>
            </a:pPr>
            <a:r>
              <a:rPr lang="en-US" sz="2200" dirty="0" smtClean="0"/>
              <a:t>Increased water requirements of crops</a:t>
            </a:r>
          </a:p>
          <a:p>
            <a:pPr marL="660400" indent="-660400" eaLnBrk="1" hangingPunct="1">
              <a:buFontTx/>
              <a:buNone/>
            </a:pPr>
            <a:endParaRPr lang="en-US" sz="2200" dirty="0" smtClean="0"/>
          </a:p>
          <a:p>
            <a:pPr marL="660400" indent="-660400" eaLnBrk="1" hangingPunct="1"/>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Impacts on Growing Season Length</a:t>
            </a:r>
            <a:endParaRPr lang="en-US" sz="2800" dirty="0"/>
          </a:p>
        </p:txBody>
      </p:sp>
      <p:sp>
        <p:nvSpPr>
          <p:cNvPr id="3" name="Content Placeholder 2"/>
          <p:cNvSpPr>
            <a:spLocks noGrp="1"/>
          </p:cNvSpPr>
          <p:nvPr>
            <p:ph idx="1"/>
          </p:nvPr>
        </p:nvSpPr>
        <p:spPr/>
        <p:txBody>
          <a:bodyPr/>
          <a:lstStyle/>
          <a:p>
            <a:pPr>
              <a:buNone/>
            </a:pPr>
            <a:r>
              <a:rPr lang="en-US" b="1" dirty="0" smtClean="0"/>
              <a:t>Shortening of Crop Growth Duration</a:t>
            </a:r>
          </a:p>
          <a:p>
            <a:r>
              <a:rPr lang="en-US" dirty="0" smtClean="0"/>
              <a:t>Climate change will expand the growing window but shorten the crop growth duration (from sowing to harvesting). </a:t>
            </a:r>
          </a:p>
          <a:p>
            <a:r>
              <a:rPr lang="en-US" dirty="0" smtClean="0"/>
              <a:t>The metabolic processes in plants are enhanced with warming which leads to forced maturity of plants. The plants are thus unable to express their genetic potential and yields are reduced.</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6194" name="Rectangle 2"/>
          <p:cNvSpPr>
            <a:spLocks noGrp="1" noChangeArrowheads="1"/>
          </p:cNvSpPr>
          <p:nvPr>
            <p:ph type="title"/>
          </p:nvPr>
        </p:nvSpPr>
        <p:spPr>
          <a:xfrm>
            <a:off x="304800" y="228600"/>
            <a:ext cx="8458200" cy="838200"/>
          </a:xfrm>
        </p:spPr>
        <p:txBody>
          <a:bodyPr>
            <a:normAutofit fontScale="90000"/>
          </a:bodyPr>
          <a:lstStyle/>
          <a:p>
            <a:pPr eaLnBrk="1" fontAlgn="auto" hangingPunct="1">
              <a:spcAft>
                <a:spcPts val="0"/>
              </a:spcAft>
              <a:defRPr/>
            </a:pPr>
            <a:r>
              <a:rPr lang="en-US" sz="2400"/>
              <a:t>Impact of rise in temperature on wheat Growing Season Length in Northern and Southern parts of Pakistan</a:t>
            </a:r>
          </a:p>
        </p:txBody>
      </p:sp>
      <p:sp>
        <p:nvSpPr>
          <p:cNvPr id="59" name="Slide Number Placeholder 3"/>
          <p:cNvSpPr>
            <a:spLocks noGrp="1"/>
          </p:cNvSpPr>
          <p:nvPr>
            <p:ph type="sldNum" sz="quarter" idx="12"/>
          </p:nvPr>
        </p:nvSpPr>
        <p:spPr/>
        <p:txBody>
          <a:bodyPr/>
          <a:lstStyle/>
          <a:p>
            <a:pPr>
              <a:defRPr/>
            </a:pPr>
            <a:fld id="{56BFF006-38E3-4D12-94B2-84EBD0BE19B1}" type="slidenum">
              <a:rPr lang="en-US"/>
              <a:pPr>
                <a:defRPr/>
              </a:pPr>
              <a:t>12</a:t>
            </a:fld>
            <a:endParaRPr lang="en-US"/>
          </a:p>
        </p:txBody>
      </p:sp>
      <p:sp>
        <p:nvSpPr>
          <p:cNvPr id="27652" name="Line 3"/>
          <p:cNvSpPr>
            <a:spLocks noChangeShapeType="1"/>
          </p:cNvSpPr>
          <p:nvPr/>
        </p:nvSpPr>
        <p:spPr bwMode="auto">
          <a:xfrm>
            <a:off x="4000500" y="1725613"/>
            <a:ext cx="0" cy="0"/>
          </a:xfrm>
          <a:prstGeom prst="line">
            <a:avLst/>
          </a:prstGeom>
          <a:noFill/>
          <a:ln w="12700" cap="rnd">
            <a:solidFill>
              <a:srgbClr val="000000"/>
            </a:solidFill>
            <a:round/>
            <a:headEnd type="none" w="sm" len="sm"/>
            <a:tailEnd type="none" w="sm" len="sm"/>
          </a:ln>
        </p:spPr>
        <p:txBody>
          <a:bodyPr wrap="none" anchor="ctr"/>
          <a:lstStyle/>
          <a:p>
            <a:endParaRPr lang="en-US"/>
          </a:p>
        </p:txBody>
      </p:sp>
      <p:graphicFrame>
        <p:nvGraphicFramePr>
          <p:cNvPr id="776196" name="Group 4"/>
          <p:cNvGraphicFramePr>
            <a:graphicFrameLocks noGrp="1"/>
          </p:cNvGraphicFramePr>
          <p:nvPr/>
        </p:nvGraphicFramePr>
        <p:xfrm>
          <a:off x="304800" y="1600200"/>
          <a:ext cx="8534400" cy="4905378"/>
        </p:xfrm>
        <a:graphic>
          <a:graphicData uri="http://schemas.openxmlformats.org/drawingml/2006/table">
            <a:tbl>
              <a:tblPr/>
              <a:tblGrid>
                <a:gridCol w="1663700"/>
                <a:gridCol w="1871663"/>
                <a:gridCol w="2262187"/>
                <a:gridCol w="1362075"/>
                <a:gridCol w="1374775"/>
              </a:tblGrid>
              <a:tr h="422275">
                <a:tc rowSpan="3">
                  <a:txBody>
                    <a:bodyPr/>
                    <a:lstStyle/>
                    <a:p>
                      <a:pPr marL="0" marR="0" lvl="0" indent="0" algn="ctr" defTabSz="914400" rtl="0" eaLnBrk="1" fontAlgn="base" latinLnBrk="0" hangingPunct="1">
                        <a:lnSpc>
                          <a:spcPct val="100000"/>
                        </a:lnSpc>
                        <a:spcBef>
                          <a:spcPct val="0"/>
                        </a:spcBef>
                        <a:spcAft>
                          <a:spcPct val="0"/>
                        </a:spcAft>
                        <a:buClr>
                          <a:schemeClr val="tx2"/>
                        </a:buClr>
                        <a:buSzPct val="90000"/>
                        <a:buFont typeface="Wingdings" pitchFamily="2" charset="2"/>
                        <a:buNone/>
                        <a:tabLst/>
                      </a:pPr>
                      <a:r>
                        <a:rPr kumimoji="0" lang="en-US" sz="1800" b="1" i="0" u="none" strike="noStrike" cap="none" normalizeH="0" baseline="0" dirty="0" smtClean="0">
                          <a:ln>
                            <a:noFill/>
                          </a:ln>
                          <a:solidFill>
                            <a:schemeClr val="tx1"/>
                          </a:solidFill>
                          <a:effectLst/>
                          <a:latin typeface="Arial" charset="0"/>
                          <a:ea typeface="Times New Roman" pitchFamily="18" charset="0"/>
                          <a:cs typeface="Arial" charset="0"/>
                        </a:rPr>
                        <a:t>Temperature</a:t>
                      </a:r>
                    </a:p>
                    <a:p>
                      <a:pPr marL="0" marR="0" lvl="0" indent="0" algn="l" defTabSz="914400" rtl="0" eaLnBrk="1" fontAlgn="base" latinLnBrk="0" hangingPunct="1">
                        <a:lnSpc>
                          <a:spcPct val="100000"/>
                        </a:lnSpc>
                        <a:spcBef>
                          <a:spcPct val="0"/>
                        </a:spcBef>
                        <a:spcAft>
                          <a:spcPct val="0"/>
                        </a:spcAft>
                        <a:buClr>
                          <a:schemeClr val="tx2"/>
                        </a:buClr>
                        <a:buSzPct val="90000"/>
                        <a:buFont typeface="Wingdings" pitchFamily="2" charset="2"/>
                        <a:buNone/>
                        <a:tabLst/>
                      </a:pPr>
                      <a:r>
                        <a:rPr kumimoji="0" lang="en-US" sz="1800" b="1" i="0" u="none" strike="noStrike" cap="none" normalizeH="0" baseline="0" dirty="0" smtClean="0">
                          <a:ln>
                            <a:noFill/>
                          </a:ln>
                          <a:solidFill>
                            <a:schemeClr val="tx1"/>
                          </a:solidFill>
                          <a:effectLst/>
                          <a:latin typeface="Arial" charset="0"/>
                          <a:ea typeface="Times New Roman" pitchFamily="18" charset="0"/>
                          <a:cs typeface="Arial" charset="0"/>
                        </a:rPr>
                        <a:t>˚C</a:t>
                      </a:r>
                    </a:p>
                    <a:p>
                      <a:pPr marL="0" marR="0" lvl="0" indent="0" algn="l" defTabSz="914400" rtl="0" eaLnBrk="1" fontAlgn="base" latinLnBrk="0" hangingPunct="1">
                        <a:lnSpc>
                          <a:spcPct val="100000"/>
                        </a:lnSpc>
                        <a:spcBef>
                          <a:spcPct val="0"/>
                        </a:spcBef>
                        <a:spcAft>
                          <a:spcPct val="0"/>
                        </a:spcAft>
                        <a:buClr>
                          <a:schemeClr val="tx2"/>
                        </a:buClr>
                        <a:buSzPct val="90000"/>
                        <a:buFont typeface="Wingdings" pitchFamily="2" charset="2"/>
                        <a:buNone/>
                        <a:tabLst/>
                      </a:pPr>
                      <a:r>
                        <a:rPr kumimoji="0" lang="en-US" sz="1800" b="1" i="0" u="none" strike="noStrike" cap="none" normalizeH="0" baseline="0" dirty="0" smtClean="0">
                          <a:ln>
                            <a:noFill/>
                          </a:ln>
                          <a:solidFill>
                            <a:schemeClr val="tx1"/>
                          </a:solidFill>
                          <a:effectLst/>
                          <a:latin typeface="Arial" charset="0"/>
                          <a:ea typeface="Times New Roman" pitchFamily="18" charset="0"/>
                          <a:cs typeface="Arial" charset="0"/>
                        </a:rPr>
                        <a:t>(increase over baseline)</a:t>
                      </a:r>
                      <a:endParaRPr kumimoji="0" lang="en-US" sz="1800" b="1"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
                          <a:schemeClr val="tx2"/>
                        </a:buClr>
                        <a:buSzPct val="90000"/>
                        <a:buFont typeface="Wingdings" pitchFamily="2" charset="2"/>
                        <a:buNone/>
                        <a:tabLst/>
                      </a:pPr>
                      <a:endParaRPr kumimoji="0" lang="en-US" sz="18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0"/>
                        </a:spcBef>
                        <a:spcAft>
                          <a:spcPct val="0"/>
                        </a:spcAft>
                        <a:buClr>
                          <a:schemeClr val="tx2"/>
                        </a:buClr>
                        <a:buSzPct val="90000"/>
                        <a:buFont typeface="Wingdings" pitchFamily="2" charset="2"/>
                        <a:buNone/>
                        <a:tabLst/>
                      </a:pPr>
                      <a:r>
                        <a:rPr kumimoji="0" lang="en-US" sz="1800" b="1" i="0" u="none" strike="noStrike" cap="none" normalizeH="0" baseline="0" dirty="0" smtClean="0">
                          <a:ln>
                            <a:noFill/>
                          </a:ln>
                          <a:solidFill>
                            <a:schemeClr val="tx1"/>
                          </a:solidFill>
                          <a:effectLst/>
                          <a:latin typeface="Arial" charset="0"/>
                          <a:ea typeface="Times New Roman" pitchFamily="18" charset="0"/>
                          <a:cs typeface="Arial" charset="0"/>
                        </a:rPr>
                        <a:t>Growing Season Length (Days)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458788">
                <a:tc v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
                          <a:schemeClr val="tx2"/>
                        </a:buClr>
                        <a:buSzPct val="90000"/>
                        <a:buFont typeface="Wingdings" pitchFamily="2" charset="2"/>
                        <a:buNone/>
                        <a:tabLst/>
                      </a:pPr>
                      <a:r>
                        <a:rPr kumimoji="0" lang="en-US" sz="1800" b="1" i="0" u="none" strike="noStrike" cap="none" normalizeH="0" baseline="0" smtClean="0">
                          <a:ln>
                            <a:noFill/>
                          </a:ln>
                          <a:solidFill>
                            <a:schemeClr val="tx1"/>
                          </a:solidFill>
                          <a:effectLst/>
                          <a:latin typeface="Arial" charset="0"/>
                          <a:ea typeface="Times New Roman" pitchFamily="18" charset="0"/>
                          <a:cs typeface="Arial" charset="0"/>
                        </a:rPr>
                        <a:t>Northern Pakistan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
                          <a:schemeClr val="tx2"/>
                        </a:buClr>
                        <a:buSzPct val="90000"/>
                        <a:buFont typeface="Wingdings" pitchFamily="2" charset="2"/>
                        <a:buNone/>
                        <a:tabLst/>
                      </a:pPr>
                      <a:r>
                        <a:rPr kumimoji="0" lang="en-US" sz="1800" b="1" i="0" u="none" strike="noStrike" cap="none" normalizeH="0" baseline="0" smtClean="0">
                          <a:ln>
                            <a:noFill/>
                          </a:ln>
                          <a:solidFill>
                            <a:schemeClr val="tx1"/>
                          </a:solidFill>
                          <a:effectLst/>
                          <a:latin typeface="Arial" charset="0"/>
                          <a:ea typeface="Times New Roman" pitchFamily="18" charset="0"/>
                          <a:cs typeface="Arial" charset="0"/>
                        </a:rPr>
                        <a:t>Southern Pakistan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r>
              <a:tr h="1100138">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
                          <a:schemeClr val="tx2"/>
                        </a:buClr>
                        <a:buSzPct val="90000"/>
                        <a:buFont typeface="Wingdings" pitchFamily="2" charset="2"/>
                        <a:buNone/>
                        <a:tabLst/>
                      </a:pPr>
                      <a:r>
                        <a:rPr kumimoji="0" lang="en-US" sz="1800" b="1" i="0" u="none" strike="noStrike" cap="none" normalizeH="0" baseline="0" smtClean="0">
                          <a:ln>
                            <a:noFill/>
                          </a:ln>
                          <a:solidFill>
                            <a:schemeClr val="tx1"/>
                          </a:solidFill>
                          <a:effectLst/>
                          <a:latin typeface="Arial" charset="0"/>
                          <a:ea typeface="Times New Roman" pitchFamily="18" charset="0"/>
                          <a:cs typeface="Arial" charset="0"/>
                        </a:rPr>
                        <a:t>Mountainous</a:t>
                      </a:r>
                      <a:endParaRPr kumimoji="0" lang="en-US" sz="18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
                          <a:schemeClr val="tx2"/>
                        </a:buClr>
                        <a:buSzPct val="90000"/>
                        <a:buFont typeface="Wingdings" pitchFamily="2" charset="2"/>
                        <a:buNone/>
                        <a:tabLst/>
                      </a:pPr>
                      <a:r>
                        <a:rPr kumimoji="0" lang="en-US" sz="1800" b="1" i="0" u="none" strike="noStrike" cap="none" normalizeH="0" baseline="0" smtClean="0">
                          <a:ln>
                            <a:noFill/>
                          </a:ln>
                          <a:solidFill>
                            <a:schemeClr val="tx1"/>
                          </a:solidFill>
                          <a:effectLst/>
                          <a:latin typeface="Arial" charset="0"/>
                          <a:ea typeface="Times New Roman" pitchFamily="18" charset="0"/>
                          <a:cs typeface="Arial" charset="0"/>
                        </a:rPr>
                        <a:t>Region</a:t>
                      </a:r>
                    </a:p>
                    <a:p>
                      <a:pPr marL="0" marR="0" lvl="0" indent="0" algn="ctr" defTabSz="914400" rtl="0" eaLnBrk="0" fontAlgn="base" latinLnBrk="0" hangingPunct="0">
                        <a:lnSpc>
                          <a:spcPct val="100000"/>
                        </a:lnSpc>
                        <a:spcBef>
                          <a:spcPct val="0"/>
                        </a:spcBef>
                        <a:spcAft>
                          <a:spcPct val="0"/>
                        </a:spcAft>
                        <a:buClr>
                          <a:schemeClr val="tx2"/>
                        </a:buClr>
                        <a:buSzPct val="90000"/>
                        <a:buFont typeface="Wingdings" pitchFamily="2" charset="2"/>
                        <a:buNone/>
                        <a:tabLst/>
                      </a:pPr>
                      <a:r>
                        <a:rPr kumimoji="0" lang="en-US" sz="1800" b="1" i="0" u="none" strike="noStrike" cap="none" normalizeH="0" baseline="0" smtClean="0">
                          <a:ln>
                            <a:noFill/>
                          </a:ln>
                          <a:solidFill>
                            <a:schemeClr val="tx1"/>
                          </a:solidFill>
                          <a:effectLst/>
                          <a:latin typeface="Arial" charset="0"/>
                          <a:ea typeface="Times New Roman" pitchFamily="18" charset="0"/>
                          <a:cs typeface="Arial" charset="0"/>
                        </a:rPr>
                        <a:t>(Humid)</a:t>
                      </a:r>
                      <a:endParaRPr kumimoji="0" lang="en-US" sz="18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tx2"/>
                        </a:buClr>
                        <a:buSzPct val="90000"/>
                        <a:buFont typeface="Wingdings" pitchFamily="2" charset="2"/>
                        <a:buNone/>
                        <a:tabLst/>
                      </a:pPr>
                      <a:r>
                        <a:rPr kumimoji="0" lang="en-US" sz="1800" b="1" i="0" u="none" strike="noStrike" cap="none" normalizeH="0" baseline="0" dirty="0" smtClean="0">
                          <a:ln>
                            <a:noFill/>
                          </a:ln>
                          <a:solidFill>
                            <a:schemeClr val="tx1"/>
                          </a:solidFill>
                          <a:effectLst/>
                          <a:latin typeface="Arial" charset="0"/>
                          <a:ea typeface="Times New Roman" pitchFamily="18" charset="0"/>
                          <a:cs typeface="Arial" charset="0"/>
                        </a:rPr>
                        <a:t>Sub-Mountainous</a:t>
                      </a:r>
                      <a:endParaRPr kumimoji="0" lang="en-US" sz="1800" b="1"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
                          <a:schemeClr val="tx2"/>
                        </a:buClr>
                        <a:buSzPct val="90000"/>
                        <a:buFont typeface="Wingdings" pitchFamily="2" charset="2"/>
                        <a:buNone/>
                        <a:tabLst/>
                      </a:pPr>
                      <a:r>
                        <a:rPr kumimoji="0" lang="en-US" sz="1800" b="1" i="0" u="none" strike="noStrike" cap="none" normalizeH="0" baseline="0" dirty="0" smtClean="0">
                          <a:ln>
                            <a:noFill/>
                          </a:ln>
                          <a:solidFill>
                            <a:schemeClr val="tx1"/>
                          </a:solidFill>
                          <a:effectLst/>
                          <a:latin typeface="Arial" charset="0"/>
                          <a:ea typeface="Times New Roman" pitchFamily="18" charset="0"/>
                          <a:cs typeface="Arial" charset="0"/>
                        </a:rPr>
                        <a:t>Region</a:t>
                      </a:r>
                    </a:p>
                    <a:p>
                      <a:pPr marL="0" marR="0" lvl="0" indent="0" algn="ctr" defTabSz="914400" rtl="0" eaLnBrk="0" fontAlgn="base" latinLnBrk="0" hangingPunct="0">
                        <a:lnSpc>
                          <a:spcPct val="100000"/>
                        </a:lnSpc>
                        <a:spcBef>
                          <a:spcPct val="0"/>
                        </a:spcBef>
                        <a:spcAft>
                          <a:spcPct val="0"/>
                        </a:spcAft>
                        <a:buClr>
                          <a:schemeClr val="tx2"/>
                        </a:buClr>
                        <a:buSzPct val="90000"/>
                        <a:buFont typeface="Wingdings" pitchFamily="2" charset="2"/>
                        <a:buNone/>
                        <a:tabLst/>
                      </a:pPr>
                      <a:r>
                        <a:rPr kumimoji="0" lang="en-US" sz="1800" b="1" i="0" u="none" strike="noStrike" cap="none" normalizeH="0" baseline="0" dirty="0" smtClean="0">
                          <a:ln>
                            <a:noFill/>
                          </a:ln>
                          <a:solidFill>
                            <a:schemeClr val="tx1"/>
                          </a:solidFill>
                          <a:effectLst/>
                          <a:latin typeface="Arial" charset="0"/>
                          <a:ea typeface="Times New Roman" pitchFamily="18" charset="0"/>
                          <a:cs typeface="Arial" charset="0"/>
                        </a:rPr>
                        <a:t>(Sub-humid)</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tx2"/>
                        </a:buClr>
                        <a:buSzPct val="90000"/>
                        <a:buFont typeface="Wingdings" pitchFamily="2" charset="2"/>
                        <a:buNone/>
                        <a:tabLst/>
                      </a:pPr>
                      <a:r>
                        <a:rPr kumimoji="0" lang="en-US" sz="1800" b="1" i="0" u="none" strike="noStrike" cap="none" normalizeH="0" baseline="0" smtClean="0">
                          <a:ln>
                            <a:noFill/>
                          </a:ln>
                          <a:solidFill>
                            <a:schemeClr val="tx1"/>
                          </a:solidFill>
                          <a:effectLst/>
                          <a:latin typeface="Arial" charset="0"/>
                          <a:ea typeface="Times New Roman" pitchFamily="18" charset="0"/>
                          <a:cs typeface="Arial" charset="0"/>
                        </a:rPr>
                        <a:t>Plains</a:t>
                      </a:r>
                      <a:endParaRPr kumimoji="0" lang="en-US" sz="18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
                          <a:schemeClr val="tx2"/>
                        </a:buClr>
                        <a:buSzPct val="90000"/>
                        <a:buFont typeface="Wingdings" pitchFamily="2" charset="2"/>
                        <a:buNone/>
                        <a:tabLst/>
                      </a:pPr>
                      <a:r>
                        <a:rPr kumimoji="0" lang="en-US" sz="1800" b="1" i="0" u="none" strike="noStrike" cap="none" normalizeH="0" baseline="0" smtClean="0">
                          <a:ln>
                            <a:noFill/>
                          </a:ln>
                          <a:solidFill>
                            <a:schemeClr val="tx1"/>
                          </a:solidFill>
                          <a:effectLst/>
                          <a:latin typeface="Arial" charset="0"/>
                          <a:ea typeface="Times New Roman" pitchFamily="18" charset="0"/>
                          <a:cs typeface="Arial" charset="0"/>
                        </a:rPr>
                        <a:t>(Semi-arid)</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tx2"/>
                        </a:buClr>
                        <a:buSzPct val="90000"/>
                        <a:buFont typeface="Wingdings" pitchFamily="2" charset="2"/>
                        <a:buNone/>
                        <a:tabLst/>
                      </a:pPr>
                      <a:r>
                        <a:rPr kumimoji="0" lang="en-US" sz="1800" b="1" i="0" u="none" strike="noStrike" cap="none" normalizeH="0" baseline="0" dirty="0" smtClean="0">
                          <a:ln>
                            <a:noFill/>
                          </a:ln>
                          <a:solidFill>
                            <a:schemeClr val="tx1"/>
                          </a:solidFill>
                          <a:effectLst/>
                          <a:latin typeface="Arial" charset="0"/>
                          <a:ea typeface="Times New Roman" pitchFamily="18" charset="0"/>
                          <a:cs typeface="Arial" charset="0"/>
                        </a:rPr>
                        <a:t>Plains</a:t>
                      </a:r>
                      <a:endParaRPr kumimoji="0" lang="en-US" sz="1800" b="1"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
                          <a:schemeClr val="tx2"/>
                        </a:buClr>
                        <a:buSzPct val="90000"/>
                        <a:buFont typeface="Wingdings" pitchFamily="2" charset="2"/>
                        <a:buNone/>
                        <a:tabLst/>
                      </a:pPr>
                      <a:r>
                        <a:rPr kumimoji="0" lang="en-US" sz="1800" b="1" i="0" u="none" strike="noStrike" cap="none" normalizeH="0" baseline="0" dirty="0" smtClean="0">
                          <a:ln>
                            <a:noFill/>
                          </a:ln>
                          <a:solidFill>
                            <a:schemeClr val="tx1"/>
                          </a:solidFill>
                          <a:effectLst/>
                          <a:latin typeface="Arial" charset="0"/>
                          <a:ea typeface="Times New Roman" pitchFamily="18" charset="0"/>
                          <a:cs typeface="Arial" charset="0"/>
                        </a:rPr>
                        <a:t>(Arid)</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0"/>
                        </a:spcBef>
                        <a:spcAft>
                          <a:spcPct val="0"/>
                        </a:spcAft>
                        <a:buClr>
                          <a:schemeClr val="tx2"/>
                        </a:buClr>
                        <a:buSzPct val="90000"/>
                        <a:buFont typeface="Wingdings" pitchFamily="2" charset="2"/>
                        <a:buNone/>
                        <a:tabLst/>
                      </a:pPr>
                      <a:r>
                        <a:rPr kumimoji="0" lang="en-US" sz="1800" b="1" i="0" u="none" strike="noStrike" cap="none" normalizeH="0" baseline="0" smtClean="0">
                          <a:ln>
                            <a:noFill/>
                          </a:ln>
                          <a:solidFill>
                            <a:schemeClr val="tx1"/>
                          </a:solidFill>
                          <a:effectLst/>
                          <a:latin typeface="Arial" charset="0"/>
                          <a:ea typeface="Times New Roman" pitchFamily="18" charset="0"/>
                          <a:cs typeface="Arial" charset="0"/>
                        </a:rPr>
                        <a:t>Baseline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tx2"/>
                        </a:buClr>
                        <a:buSzPct val="9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rPr>
                        <a:t>246</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tx2"/>
                        </a:buClr>
                        <a:buSzPct val="90000"/>
                        <a:buFont typeface="Wingdings" pitchFamily="2" charset="2"/>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161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tx2"/>
                        </a:buClr>
                        <a:buSzPct val="9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rPr>
                        <a:t>146</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tx2"/>
                        </a:buClr>
                        <a:buSzPct val="90000"/>
                        <a:buFont typeface="Wingdings" pitchFamily="2" charset="2"/>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137</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39763">
                <a:tc>
                  <a:txBody>
                    <a:bodyPr/>
                    <a:lstStyle/>
                    <a:p>
                      <a:pPr marL="0" marR="0" lvl="0" indent="0" algn="ctr" defTabSz="914400" rtl="0" eaLnBrk="0" fontAlgn="base" latinLnBrk="0" hangingPunct="0">
                        <a:lnSpc>
                          <a:spcPct val="100000"/>
                        </a:lnSpc>
                        <a:spcBef>
                          <a:spcPct val="0"/>
                        </a:spcBef>
                        <a:spcAft>
                          <a:spcPct val="0"/>
                        </a:spcAft>
                        <a:buClr>
                          <a:schemeClr val="tx2"/>
                        </a:buClr>
                        <a:buSzPct val="90000"/>
                        <a:buFont typeface="Wingdings" pitchFamily="2" charset="2"/>
                        <a:buNone/>
                        <a:tabLst/>
                      </a:pPr>
                      <a:r>
                        <a:rPr kumimoji="0" lang="en-US" sz="1800" b="1" i="0" u="none" strike="noStrike" cap="none" normalizeH="0" baseline="0" smtClean="0">
                          <a:ln>
                            <a:noFill/>
                          </a:ln>
                          <a:solidFill>
                            <a:schemeClr val="tx1"/>
                          </a:solidFill>
                          <a:effectLst/>
                          <a:latin typeface="Arial" charset="0"/>
                          <a:ea typeface="Times New Roman" pitchFamily="18" charset="0"/>
                          <a:cs typeface="Arial" charset="0"/>
                        </a:rPr>
                        <a:t>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tx2"/>
                        </a:buClr>
                        <a:buSzPct val="9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rPr>
                        <a:t>232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tx2"/>
                        </a:buClr>
                        <a:buSzPct val="9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rPr>
                        <a:t>155</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tx2"/>
                        </a:buClr>
                        <a:buSzPct val="90000"/>
                        <a:buFont typeface="Wingdings" pitchFamily="2" charset="2"/>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140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tx2"/>
                        </a:buClr>
                        <a:buSzPct val="9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rPr>
                        <a:t>132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0"/>
                        </a:spcBef>
                        <a:spcAft>
                          <a:spcPct val="0"/>
                        </a:spcAft>
                        <a:buClr>
                          <a:schemeClr val="tx2"/>
                        </a:buClr>
                        <a:buSzPct val="90000"/>
                        <a:buFont typeface="Wingdings" pitchFamily="2" charset="2"/>
                        <a:buNone/>
                        <a:tabLst/>
                      </a:pPr>
                      <a:r>
                        <a:rPr kumimoji="0" lang="en-US" sz="1800" b="1" i="0" u="none" strike="noStrike" cap="none" normalizeH="0" baseline="0" smtClean="0">
                          <a:ln>
                            <a:noFill/>
                          </a:ln>
                          <a:solidFill>
                            <a:schemeClr val="tx1"/>
                          </a:solidFill>
                          <a:effectLst/>
                          <a:latin typeface="Arial" charset="0"/>
                          <a:ea typeface="Times New Roman" pitchFamily="18" charset="0"/>
                          <a:cs typeface="Arial" charset="0"/>
                        </a:rPr>
                        <a:t>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tx2"/>
                        </a:buClr>
                        <a:buSzPct val="90000"/>
                        <a:buFont typeface="Wingdings" pitchFamily="2" charset="2"/>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221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tx2"/>
                        </a:buClr>
                        <a:buSzPct val="9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rPr>
                        <a:t>149</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tx2"/>
                        </a:buClr>
                        <a:buSzPct val="9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rPr>
                        <a:t>135</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tx2"/>
                        </a:buClr>
                        <a:buSzPct val="90000"/>
                        <a:buFont typeface="Wingdings" pitchFamily="2" charset="2"/>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127</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5613">
                <a:tc>
                  <a:txBody>
                    <a:bodyPr/>
                    <a:lstStyle/>
                    <a:p>
                      <a:pPr marL="0" marR="0" lvl="0" indent="0" algn="ctr" defTabSz="914400" rtl="0" eaLnBrk="1" fontAlgn="base" latinLnBrk="0" hangingPunct="1">
                        <a:lnSpc>
                          <a:spcPct val="100000"/>
                        </a:lnSpc>
                        <a:spcBef>
                          <a:spcPct val="0"/>
                        </a:spcBef>
                        <a:spcAft>
                          <a:spcPct val="0"/>
                        </a:spcAft>
                        <a:buClr>
                          <a:schemeClr val="tx2"/>
                        </a:buClr>
                        <a:buSzPct val="90000"/>
                        <a:buFont typeface="Wingdings" pitchFamily="2" charset="2"/>
                        <a:buNone/>
                        <a:tabLst/>
                      </a:pPr>
                      <a:r>
                        <a:rPr kumimoji="0" lang="en-US" sz="1800" b="1" i="0" u="none" strike="noStrike" cap="none" normalizeH="0" baseline="0" smtClean="0">
                          <a:ln>
                            <a:noFill/>
                          </a:ln>
                          <a:solidFill>
                            <a:schemeClr val="tx1"/>
                          </a:solidFill>
                          <a:effectLst/>
                          <a:latin typeface="Arial" charset="0"/>
                          <a:ea typeface="Times New Roman" pitchFamily="18" charset="0"/>
                          <a:cs typeface="Arial" charset="0"/>
                        </a:rPr>
                        <a:t>3</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tx2"/>
                        </a:buClr>
                        <a:buSzPct val="90000"/>
                        <a:buFont typeface="Wingdings" pitchFamily="2" charset="2"/>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211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tx2"/>
                        </a:buClr>
                        <a:buSzPct val="90000"/>
                        <a:buFont typeface="Wingdings" pitchFamily="2" charset="2"/>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144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tx2"/>
                        </a:buClr>
                        <a:buSzPct val="9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rPr>
                        <a:t>130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tx2"/>
                        </a:buClr>
                        <a:buSzPct val="9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rPr>
                        <a:t>123</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8788">
                <a:tc>
                  <a:txBody>
                    <a:bodyPr/>
                    <a:lstStyle/>
                    <a:p>
                      <a:pPr marL="0" marR="0" lvl="0" indent="0" algn="ctr" defTabSz="914400" rtl="0" eaLnBrk="1" fontAlgn="base" latinLnBrk="0" hangingPunct="1">
                        <a:lnSpc>
                          <a:spcPct val="100000"/>
                        </a:lnSpc>
                        <a:spcBef>
                          <a:spcPct val="0"/>
                        </a:spcBef>
                        <a:spcAft>
                          <a:spcPct val="0"/>
                        </a:spcAft>
                        <a:buClr>
                          <a:schemeClr val="tx2"/>
                        </a:buClr>
                        <a:buSzPct val="90000"/>
                        <a:buFont typeface="Wingdings" pitchFamily="2" charset="2"/>
                        <a:buNone/>
                        <a:tabLst/>
                      </a:pPr>
                      <a:r>
                        <a:rPr kumimoji="0" lang="en-US" sz="1800" b="1" i="0" u="none" strike="noStrike" cap="none" normalizeH="0" baseline="0" smtClean="0">
                          <a:ln>
                            <a:noFill/>
                          </a:ln>
                          <a:solidFill>
                            <a:schemeClr val="tx1"/>
                          </a:solidFill>
                          <a:effectLst/>
                          <a:latin typeface="Arial" charset="0"/>
                          <a:ea typeface="Times New Roman" pitchFamily="18" charset="0"/>
                          <a:cs typeface="Arial" charset="0"/>
                        </a:rPr>
                        <a:t>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tx2"/>
                        </a:buClr>
                        <a:buSzPct val="90000"/>
                        <a:buFont typeface="Wingdings" pitchFamily="2" charset="2"/>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202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tx2"/>
                        </a:buClr>
                        <a:buSzPct val="90000"/>
                        <a:buFont typeface="Wingdings" pitchFamily="2" charset="2"/>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138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tx2"/>
                        </a:buClr>
                        <a:buSzPct val="90000"/>
                        <a:buFont typeface="Wingdings" pitchFamily="2" charset="2"/>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125</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tx2"/>
                        </a:buClr>
                        <a:buSzPct val="9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rPr>
                        <a:t>118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5613">
                <a:tc>
                  <a:txBody>
                    <a:bodyPr/>
                    <a:lstStyle/>
                    <a:p>
                      <a:pPr marL="0" marR="0" lvl="0" indent="0" algn="ctr" defTabSz="914400" rtl="0" eaLnBrk="1" fontAlgn="base" latinLnBrk="0" hangingPunct="1">
                        <a:lnSpc>
                          <a:spcPct val="100000"/>
                        </a:lnSpc>
                        <a:spcBef>
                          <a:spcPct val="0"/>
                        </a:spcBef>
                        <a:spcAft>
                          <a:spcPct val="0"/>
                        </a:spcAft>
                        <a:buClr>
                          <a:schemeClr val="tx2"/>
                        </a:buClr>
                        <a:buSzPct val="90000"/>
                        <a:buFont typeface="Wingdings" pitchFamily="2" charset="2"/>
                        <a:buNone/>
                        <a:tabLst/>
                      </a:pPr>
                      <a:r>
                        <a:rPr kumimoji="0" lang="en-US" sz="1800" b="1" i="0" u="none" strike="noStrike" cap="none" normalizeH="0" baseline="0" dirty="0" smtClean="0">
                          <a:ln>
                            <a:noFill/>
                          </a:ln>
                          <a:solidFill>
                            <a:schemeClr val="tx1"/>
                          </a:solidFill>
                          <a:effectLst/>
                          <a:latin typeface="Arial" charset="0"/>
                          <a:ea typeface="Times New Roman" pitchFamily="18" charset="0"/>
                          <a:cs typeface="Arial" charset="0"/>
                        </a:rPr>
                        <a:t>5</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tx2"/>
                        </a:buClr>
                        <a:buSzPct val="90000"/>
                        <a:buFont typeface="Wingdings" pitchFamily="2" charset="2"/>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194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tx2"/>
                        </a:buClr>
                        <a:buSzPct val="90000"/>
                        <a:buFont typeface="Wingdings" pitchFamily="2" charset="2"/>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133</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tx2"/>
                        </a:buClr>
                        <a:buSzPct val="90000"/>
                        <a:buFont typeface="Wingdings" pitchFamily="2" charset="2"/>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121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tx2"/>
                        </a:buClr>
                        <a:buSzPct val="9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rPr>
                        <a:t>113</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Impacts on yield 						</a:t>
            </a:r>
            <a:endParaRPr lang="en-US" sz="2000" dirty="0"/>
          </a:p>
        </p:txBody>
      </p:sp>
      <p:sp>
        <p:nvSpPr>
          <p:cNvPr id="3" name="Content Placeholder 2"/>
          <p:cNvSpPr>
            <a:spLocks noGrp="1"/>
          </p:cNvSpPr>
          <p:nvPr>
            <p:ph idx="1"/>
          </p:nvPr>
        </p:nvSpPr>
        <p:spPr/>
        <p:txBody>
          <a:bodyPr>
            <a:normAutofit/>
          </a:bodyPr>
          <a:lstStyle/>
          <a:p>
            <a:r>
              <a:rPr lang="en-US" b="1" dirty="0" smtClean="0"/>
              <a:t>Yield Losses</a:t>
            </a:r>
          </a:p>
          <a:p>
            <a:pPr>
              <a:buNone/>
            </a:pPr>
            <a:r>
              <a:rPr lang="en-US" dirty="0" smtClean="0"/>
              <a:t>	</a:t>
            </a:r>
            <a:r>
              <a:rPr lang="en-US" sz="1600" b="1" dirty="0" smtClean="0"/>
              <a:t>Past</a:t>
            </a:r>
            <a:r>
              <a:rPr lang="en-US" sz="1600" dirty="0" smtClean="0"/>
              <a:t>:</a:t>
            </a:r>
            <a:r>
              <a:rPr lang="en-US" dirty="0" smtClean="0"/>
              <a:t> Climate change has already reduced yield of food crops in tropics/subtropics. The crops affected include wheat, rice, maize, potato, soybean.</a:t>
            </a:r>
          </a:p>
          <a:p>
            <a:pPr>
              <a:buNone/>
            </a:pPr>
            <a:r>
              <a:rPr lang="en-US" dirty="0" smtClean="0"/>
              <a:t>	</a:t>
            </a:r>
            <a:r>
              <a:rPr lang="en-US" sz="1600" b="1" dirty="0" smtClean="0"/>
              <a:t>Future</a:t>
            </a:r>
            <a:r>
              <a:rPr lang="en-US" sz="1600" dirty="0" smtClean="0"/>
              <a:t>:</a:t>
            </a:r>
            <a:r>
              <a:rPr lang="en-US" dirty="0" smtClean="0"/>
              <a:t> The IPCC (2014) reports that 35% of 1090 projections show decreases in future yield of over 20% in the near term (2050-2069) and over 25% in the long term (2090-2109) relative to late 20</a:t>
            </a:r>
            <a:r>
              <a:rPr lang="en-US" baseline="30000" dirty="0" smtClean="0"/>
              <a:t>th</a:t>
            </a:r>
            <a:r>
              <a:rPr lang="en-US" dirty="0" smtClean="0"/>
              <a:t> century levels. </a:t>
            </a:r>
          </a:p>
          <a:p>
            <a:pPr>
              <a:buNone/>
            </a:pPr>
            <a:r>
              <a:rPr lang="en-US" dirty="0" smtClean="0"/>
              <a:t>	In Southeast Asia, decreases in yields will be in the range of 18-32% by 2080s.  </a:t>
            </a:r>
          </a:p>
          <a:p>
            <a:pPr>
              <a:buNone/>
            </a:pPr>
            <a:r>
              <a:rPr lang="en-US" dirty="0" smtClean="0"/>
              <a:t>	The studies carried out in Pakistan (at GCISC) also show yield losses of 3-21% relative to 1970-2000 level.</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384" y="990600"/>
            <a:ext cx="7034584" cy="804981"/>
          </a:xfrm>
        </p:spPr>
        <p:txBody>
          <a:bodyPr/>
          <a:lstStyle/>
          <a:p>
            <a:pPr>
              <a:defRPr/>
            </a:pPr>
            <a:r>
              <a:rPr lang="en-US" sz="2400" dirty="0" smtClean="0"/>
              <a:t>Projected changes in crop yield at global level due to climate change over 21</a:t>
            </a:r>
            <a:r>
              <a:rPr lang="en-US" sz="2400" baseline="30000" dirty="0" smtClean="0"/>
              <a:t>st</a:t>
            </a:r>
            <a:r>
              <a:rPr lang="en-US" sz="2400" dirty="0" smtClean="0"/>
              <a:t>century </a:t>
            </a:r>
            <a:r>
              <a:rPr lang="en-US" sz="2000" dirty="0" smtClean="0"/>
              <a:t>(IPCC, 2014)</a:t>
            </a:r>
            <a:endParaRPr lang="en-US" sz="2000" dirty="0"/>
          </a:p>
        </p:txBody>
      </p:sp>
      <p:pic>
        <p:nvPicPr>
          <p:cNvPr id="19459" name="Content Placeholder 3"/>
          <p:cNvPicPr>
            <a:picLocks noGrp="1"/>
          </p:cNvPicPr>
          <p:nvPr>
            <p:ph idx="1"/>
          </p:nvPr>
        </p:nvPicPr>
        <p:blipFill>
          <a:blip r:embed="rId2" cstate="print"/>
          <a:srcRect/>
          <a:stretch>
            <a:fillRect/>
          </a:stretch>
        </p:blipFill>
        <p:spPr>
          <a:xfrm>
            <a:off x="457201" y="2181226"/>
            <a:ext cx="8229600" cy="3368675"/>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1250" name="Rectangle 2"/>
          <p:cNvSpPr>
            <a:spLocks noGrp="1" noChangeArrowheads="1"/>
          </p:cNvSpPr>
          <p:nvPr>
            <p:ph type="title"/>
          </p:nvPr>
        </p:nvSpPr>
        <p:spPr/>
        <p:txBody>
          <a:bodyPr>
            <a:noAutofit/>
          </a:bodyPr>
          <a:lstStyle/>
          <a:p>
            <a:pPr eaLnBrk="1" fontAlgn="auto" hangingPunct="1">
              <a:spcAft>
                <a:spcPts val="0"/>
              </a:spcAft>
              <a:defRPr/>
            </a:pPr>
            <a:r>
              <a:rPr lang="en-US" sz="2400" dirty="0"/>
              <a:t>Wheat Yield in different agro-climatic zones of Pakistan </a:t>
            </a:r>
            <a:r>
              <a:rPr lang="en-US" sz="2400" dirty="0" smtClean="0"/>
              <a:t>as a function of time under </a:t>
            </a:r>
            <a:r>
              <a:rPr lang="en-US" sz="2400" dirty="0"/>
              <a:t>A2 </a:t>
            </a:r>
            <a:r>
              <a:rPr lang="en-US" sz="2400" dirty="0" smtClean="0"/>
              <a:t>Scenario</a:t>
            </a:r>
            <a:endParaRPr lang="en-US" sz="2400" dirty="0"/>
          </a:p>
        </p:txBody>
      </p:sp>
      <p:graphicFrame>
        <p:nvGraphicFramePr>
          <p:cNvPr id="21507" name="Object 2"/>
          <p:cNvGraphicFramePr>
            <a:graphicFrameLocks noChangeAspect="1"/>
          </p:cNvGraphicFramePr>
          <p:nvPr>
            <p:ph idx="1"/>
          </p:nvPr>
        </p:nvGraphicFramePr>
        <p:xfrm>
          <a:off x="533400" y="1600200"/>
          <a:ext cx="8077200" cy="4724400"/>
        </p:xfrm>
        <a:graphic>
          <a:graphicData uri="http://schemas.openxmlformats.org/presentationml/2006/ole">
            <p:oleObj spid="_x0000_s62466" name="Chart" r:id="rId4" imgW="5276850" imgH="3000375" progId="Excel.Sheet.8">
              <p:embed/>
            </p:oleObj>
          </a:graphicData>
        </a:graphic>
      </p:graphicFrame>
      <p:sp>
        <p:nvSpPr>
          <p:cNvPr id="4" name="Slide Number Placeholder 3"/>
          <p:cNvSpPr>
            <a:spLocks noGrp="1"/>
          </p:cNvSpPr>
          <p:nvPr>
            <p:ph type="sldNum" sz="quarter" idx="12"/>
          </p:nvPr>
        </p:nvSpPr>
        <p:spPr/>
        <p:txBody>
          <a:bodyPr/>
          <a:lstStyle/>
          <a:p>
            <a:pPr>
              <a:defRPr/>
            </a:pPr>
            <a:fld id="{DC6356E0-D77B-4894-BDAD-9CE36B70EB70}" type="slidenum">
              <a:rPr lang="en-US"/>
              <a:pPr>
                <a:defRPr/>
              </a:pPr>
              <a:t>15</a:t>
            </a:fld>
            <a:endParaRPr lang="en-US"/>
          </a:p>
        </p:txBody>
      </p:sp>
    </p:spTree>
    <p:extLst>
      <p:ext uri="{BB962C8B-B14F-4D97-AF65-F5344CB8AC3E}">
        <p14:creationId xmlns="" xmlns:p14="http://schemas.microsoft.com/office/powerpoint/2010/main" val="33722342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4626" name="Rectangle 2"/>
          <p:cNvSpPr>
            <a:spLocks noGrp="1" noChangeArrowheads="1"/>
          </p:cNvSpPr>
          <p:nvPr>
            <p:ph type="title"/>
          </p:nvPr>
        </p:nvSpPr>
        <p:spPr>
          <a:xfrm>
            <a:off x="228600" y="-76200"/>
            <a:ext cx="8534400" cy="1447800"/>
          </a:xfrm>
        </p:spPr>
        <p:txBody>
          <a:bodyPr/>
          <a:lstStyle/>
          <a:p>
            <a:pPr eaLnBrk="1" fontAlgn="auto" hangingPunct="1">
              <a:spcAft>
                <a:spcPts val="0"/>
              </a:spcAft>
              <a:defRPr/>
            </a:pPr>
            <a:r>
              <a:rPr lang="en-US" sz="2400" dirty="0"/>
              <a:t>Basmati Rice Yield in Southern Semi-arid Plains of Pakistan under A2 and B2 Scenarios</a:t>
            </a:r>
          </a:p>
        </p:txBody>
      </p:sp>
      <p:sp>
        <p:nvSpPr>
          <p:cNvPr id="59" name="Slide Number Placeholder 3"/>
          <p:cNvSpPr>
            <a:spLocks noGrp="1"/>
          </p:cNvSpPr>
          <p:nvPr>
            <p:ph type="sldNum" sz="quarter" idx="12"/>
          </p:nvPr>
        </p:nvSpPr>
        <p:spPr/>
        <p:txBody>
          <a:bodyPr/>
          <a:lstStyle/>
          <a:p>
            <a:pPr>
              <a:defRPr/>
            </a:pPr>
            <a:fld id="{E3633EE4-75BD-4CC8-9062-D0E70FB4481C}" type="slidenum">
              <a:rPr lang="en-US"/>
              <a:pPr>
                <a:defRPr/>
              </a:pPr>
              <a:t>16</a:t>
            </a:fld>
            <a:endParaRPr lang="en-US"/>
          </a:p>
        </p:txBody>
      </p:sp>
      <p:sp>
        <p:nvSpPr>
          <p:cNvPr id="23556" name="Text Box 3"/>
          <p:cNvSpPr txBox="1">
            <a:spLocks noChangeArrowheads="1"/>
          </p:cNvSpPr>
          <p:nvPr/>
        </p:nvSpPr>
        <p:spPr bwMode="auto">
          <a:xfrm>
            <a:off x="228600" y="6096000"/>
            <a:ext cx="8358188"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400"/>
              <a:t>Yield decrease by 2085:18% in A2 and 15% in B2 Scenarios</a:t>
            </a:r>
          </a:p>
        </p:txBody>
      </p:sp>
      <p:grpSp>
        <p:nvGrpSpPr>
          <p:cNvPr id="2" name="Group 4"/>
          <p:cNvGrpSpPr>
            <a:grpSpLocks noChangeAspect="1"/>
          </p:cNvGrpSpPr>
          <p:nvPr/>
        </p:nvGrpSpPr>
        <p:grpSpPr bwMode="auto">
          <a:xfrm>
            <a:off x="38100" y="993775"/>
            <a:ext cx="9105900" cy="5235575"/>
            <a:chOff x="0" y="720"/>
            <a:chExt cx="5760" cy="3514"/>
          </a:xfrm>
        </p:grpSpPr>
        <p:sp>
          <p:nvSpPr>
            <p:cNvPr id="23558" name="AutoShape 5"/>
            <p:cNvSpPr>
              <a:spLocks noChangeAspect="1" noChangeArrowheads="1" noTextEdit="1"/>
            </p:cNvSpPr>
            <p:nvPr/>
          </p:nvSpPr>
          <p:spPr bwMode="auto">
            <a:xfrm>
              <a:off x="0" y="720"/>
              <a:ext cx="5760" cy="351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p>
          </p:txBody>
        </p:sp>
        <p:sp>
          <p:nvSpPr>
            <p:cNvPr id="23559" name="Rectangle 6"/>
            <p:cNvSpPr>
              <a:spLocks noChangeArrowheads="1"/>
            </p:cNvSpPr>
            <p:nvPr/>
          </p:nvSpPr>
          <p:spPr bwMode="auto">
            <a:xfrm>
              <a:off x="64" y="782"/>
              <a:ext cx="5620" cy="3390"/>
            </a:xfrm>
            <a:prstGeom prst="rect">
              <a:avLst/>
            </a:prstGeom>
            <a:solidFill>
              <a:srgbClr val="FFFFFF"/>
            </a:solidFill>
            <a:ln w="20638">
              <a:solidFill>
                <a:srgbClr val="000000"/>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3560" name="Rectangle 7"/>
            <p:cNvSpPr>
              <a:spLocks noChangeArrowheads="1"/>
            </p:cNvSpPr>
            <p:nvPr/>
          </p:nvSpPr>
          <p:spPr bwMode="auto">
            <a:xfrm>
              <a:off x="1005" y="1042"/>
              <a:ext cx="2899" cy="2239"/>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3561" name="Rectangle 8"/>
            <p:cNvSpPr>
              <a:spLocks noChangeArrowheads="1"/>
            </p:cNvSpPr>
            <p:nvPr/>
          </p:nvSpPr>
          <p:spPr bwMode="auto">
            <a:xfrm>
              <a:off x="1005" y="1042"/>
              <a:ext cx="2899" cy="2239"/>
            </a:xfrm>
            <a:prstGeom prst="rect">
              <a:avLst/>
            </a:prstGeom>
            <a:noFill/>
            <a:ln w="20638">
              <a:solidFill>
                <a:srgbClr val="808080"/>
              </a:solidFill>
              <a:miter lim="800000"/>
              <a:headEnd/>
              <a:tailEnd/>
            </a:ln>
            <a:extLst>
              <a:ext uri="{909E8E84-426E-40DD-AFC4-6F175D3DCCD1}">
                <a14:hiddenFill xmlns="" xmlns:a14="http://schemas.microsoft.com/office/drawing/2010/main">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3562" name="Line 9"/>
            <p:cNvSpPr>
              <a:spLocks noChangeShapeType="1"/>
            </p:cNvSpPr>
            <p:nvPr/>
          </p:nvSpPr>
          <p:spPr bwMode="auto">
            <a:xfrm>
              <a:off x="1005" y="1042"/>
              <a:ext cx="1" cy="2239"/>
            </a:xfrm>
            <a:prstGeom prst="line">
              <a:avLst/>
            </a:prstGeom>
            <a:noFill/>
            <a:ln w="0">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3563" name="Line 10"/>
            <p:cNvSpPr>
              <a:spLocks noChangeShapeType="1"/>
            </p:cNvSpPr>
            <p:nvPr/>
          </p:nvSpPr>
          <p:spPr bwMode="auto">
            <a:xfrm>
              <a:off x="954" y="3281"/>
              <a:ext cx="51" cy="1"/>
            </a:xfrm>
            <a:prstGeom prst="line">
              <a:avLst/>
            </a:prstGeom>
            <a:noFill/>
            <a:ln w="0">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3564" name="Line 11"/>
            <p:cNvSpPr>
              <a:spLocks noChangeShapeType="1"/>
            </p:cNvSpPr>
            <p:nvPr/>
          </p:nvSpPr>
          <p:spPr bwMode="auto">
            <a:xfrm>
              <a:off x="954" y="2960"/>
              <a:ext cx="51" cy="1"/>
            </a:xfrm>
            <a:prstGeom prst="line">
              <a:avLst/>
            </a:prstGeom>
            <a:noFill/>
            <a:ln w="0">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3565" name="Line 12"/>
            <p:cNvSpPr>
              <a:spLocks noChangeShapeType="1"/>
            </p:cNvSpPr>
            <p:nvPr/>
          </p:nvSpPr>
          <p:spPr bwMode="auto">
            <a:xfrm>
              <a:off x="954" y="2638"/>
              <a:ext cx="51" cy="1"/>
            </a:xfrm>
            <a:prstGeom prst="line">
              <a:avLst/>
            </a:prstGeom>
            <a:noFill/>
            <a:ln w="0">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3566" name="Line 13"/>
            <p:cNvSpPr>
              <a:spLocks noChangeShapeType="1"/>
            </p:cNvSpPr>
            <p:nvPr/>
          </p:nvSpPr>
          <p:spPr bwMode="auto">
            <a:xfrm>
              <a:off x="954" y="2316"/>
              <a:ext cx="51" cy="1"/>
            </a:xfrm>
            <a:prstGeom prst="line">
              <a:avLst/>
            </a:prstGeom>
            <a:noFill/>
            <a:ln w="0">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3567" name="Line 14"/>
            <p:cNvSpPr>
              <a:spLocks noChangeShapeType="1"/>
            </p:cNvSpPr>
            <p:nvPr/>
          </p:nvSpPr>
          <p:spPr bwMode="auto">
            <a:xfrm>
              <a:off x="954" y="2007"/>
              <a:ext cx="51" cy="1"/>
            </a:xfrm>
            <a:prstGeom prst="line">
              <a:avLst/>
            </a:prstGeom>
            <a:noFill/>
            <a:ln w="0">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3568" name="Line 15"/>
            <p:cNvSpPr>
              <a:spLocks noChangeShapeType="1"/>
            </p:cNvSpPr>
            <p:nvPr/>
          </p:nvSpPr>
          <p:spPr bwMode="auto">
            <a:xfrm>
              <a:off x="954" y="1685"/>
              <a:ext cx="51" cy="1"/>
            </a:xfrm>
            <a:prstGeom prst="line">
              <a:avLst/>
            </a:prstGeom>
            <a:noFill/>
            <a:ln w="0">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3569" name="Line 16"/>
            <p:cNvSpPr>
              <a:spLocks noChangeShapeType="1"/>
            </p:cNvSpPr>
            <p:nvPr/>
          </p:nvSpPr>
          <p:spPr bwMode="auto">
            <a:xfrm>
              <a:off x="954" y="1363"/>
              <a:ext cx="51" cy="1"/>
            </a:xfrm>
            <a:prstGeom prst="line">
              <a:avLst/>
            </a:prstGeom>
            <a:noFill/>
            <a:ln w="0">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3570" name="Line 17"/>
            <p:cNvSpPr>
              <a:spLocks noChangeShapeType="1"/>
            </p:cNvSpPr>
            <p:nvPr/>
          </p:nvSpPr>
          <p:spPr bwMode="auto">
            <a:xfrm>
              <a:off x="954" y="1042"/>
              <a:ext cx="51" cy="1"/>
            </a:xfrm>
            <a:prstGeom prst="line">
              <a:avLst/>
            </a:prstGeom>
            <a:noFill/>
            <a:ln w="0">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3571" name="Line 18"/>
            <p:cNvSpPr>
              <a:spLocks noChangeShapeType="1"/>
            </p:cNvSpPr>
            <p:nvPr/>
          </p:nvSpPr>
          <p:spPr bwMode="auto">
            <a:xfrm>
              <a:off x="1005" y="3281"/>
              <a:ext cx="2899" cy="1"/>
            </a:xfrm>
            <a:prstGeom prst="line">
              <a:avLst/>
            </a:prstGeom>
            <a:noFill/>
            <a:ln w="0">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3572" name="Line 19"/>
            <p:cNvSpPr>
              <a:spLocks noChangeShapeType="1"/>
            </p:cNvSpPr>
            <p:nvPr/>
          </p:nvSpPr>
          <p:spPr bwMode="auto">
            <a:xfrm flipV="1">
              <a:off x="1005" y="3281"/>
              <a:ext cx="1" cy="50"/>
            </a:xfrm>
            <a:prstGeom prst="line">
              <a:avLst/>
            </a:prstGeom>
            <a:noFill/>
            <a:ln w="0">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3573" name="Line 20"/>
            <p:cNvSpPr>
              <a:spLocks noChangeShapeType="1"/>
            </p:cNvSpPr>
            <p:nvPr/>
          </p:nvSpPr>
          <p:spPr bwMode="auto">
            <a:xfrm flipV="1">
              <a:off x="1971" y="3281"/>
              <a:ext cx="1" cy="50"/>
            </a:xfrm>
            <a:prstGeom prst="line">
              <a:avLst/>
            </a:prstGeom>
            <a:noFill/>
            <a:ln w="0">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3574" name="Line 21"/>
            <p:cNvSpPr>
              <a:spLocks noChangeShapeType="1"/>
            </p:cNvSpPr>
            <p:nvPr/>
          </p:nvSpPr>
          <p:spPr bwMode="auto">
            <a:xfrm flipV="1">
              <a:off x="2937" y="3281"/>
              <a:ext cx="1" cy="50"/>
            </a:xfrm>
            <a:prstGeom prst="line">
              <a:avLst/>
            </a:prstGeom>
            <a:noFill/>
            <a:ln w="0">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3575" name="Line 22"/>
            <p:cNvSpPr>
              <a:spLocks noChangeShapeType="1"/>
            </p:cNvSpPr>
            <p:nvPr/>
          </p:nvSpPr>
          <p:spPr bwMode="auto">
            <a:xfrm flipV="1">
              <a:off x="3904" y="3281"/>
              <a:ext cx="1" cy="50"/>
            </a:xfrm>
            <a:prstGeom prst="line">
              <a:avLst/>
            </a:prstGeom>
            <a:noFill/>
            <a:ln w="0">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3576" name="Freeform 23"/>
            <p:cNvSpPr>
              <a:spLocks/>
            </p:cNvSpPr>
            <p:nvPr/>
          </p:nvSpPr>
          <p:spPr bwMode="auto">
            <a:xfrm>
              <a:off x="1005" y="1401"/>
              <a:ext cx="2899" cy="1200"/>
            </a:xfrm>
            <a:custGeom>
              <a:avLst/>
              <a:gdLst>
                <a:gd name="T0" fmla="*/ 0 w 228"/>
                <a:gd name="T1" fmla="*/ 0 h 97"/>
                <a:gd name="T2" fmla="*/ 156177 w 228"/>
                <a:gd name="T3" fmla="*/ 20808 h 97"/>
                <a:gd name="T4" fmla="*/ 312507 w 228"/>
                <a:gd name="T5" fmla="*/ 68103 h 97"/>
                <a:gd name="T6" fmla="*/ 468684 w 228"/>
                <a:gd name="T7" fmla="*/ 183649 h 97"/>
                <a:gd name="T8" fmla="*/ 0 60000 65536"/>
                <a:gd name="T9" fmla="*/ 0 60000 65536"/>
                <a:gd name="T10" fmla="*/ 0 60000 65536"/>
                <a:gd name="T11" fmla="*/ 0 60000 65536"/>
                <a:gd name="T12" fmla="*/ 0 w 228"/>
                <a:gd name="T13" fmla="*/ 0 h 97"/>
                <a:gd name="T14" fmla="*/ 228 w 228"/>
                <a:gd name="T15" fmla="*/ 97 h 97"/>
              </a:gdLst>
              <a:ahLst/>
              <a:cxnLst>
                <a:cxn ang="T8">
                  <a:pos x="T0" y="T1"/>
                </a:cxn>
                <a:cxn ang="T9">
                  <a:pos x="T2" y="T3"/>
                </a:cxn>
                <a:cxn ang="T10">
                  <a:pos x="T4" y="T5"/>
                </a:cxn>
                <a:cxn ang="T11">
                  <a:pos x="T6" y="T7"/>
                </a:cxn>
              </a:cxnLst>
              <a:rect l="T12" t="T13" r="T14" b="T15"/>
              <a:pathLst>
                <a:path w="228" h="97">
                  <a:moveTo>
                    <a:pt x="0" y="0"/>
                  </a:moveTo>
                  <a:lnTo>
                    <a:pt x="76" y="11"/>
                  </a:lnTo>
                  <a:lnTo>
                    <a:pt x="152" y="36"/>
                  </a:lnTo>
                  <a:lnTo>
                    <a:pt x="228" y="97"/>
                  </a:lnTo>
                </a:path>
              </a:pathLst>
            </a:custGeom>
            <a:noFill/>
            <a:ln w="39688">
              <a:solidFill>
                <a:srgbClr val="000080"/>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en-US"/>
            </a:p>
          </p:txBody>
        </p:sp>
        <p:sp>
          <p:nvSpPr>
            <p:cNvPr id="23577" name="Freeform 24"/>
            <p:cNvSpPr>
              <a:spLocks/>
            </p:cNvSpPr>
            <p:nvPr/>
          </p:nvSpPr>
          <p:spPr bwMode="auto">
            <a:xfrm>
              <a:off x="1005" y="1401"/>
              <a:ext cx="2899" cy="1014"/>
            </a:xfrm>
            <a:custGeom>
              <a:avLst/>
              <a:gdLst>
                <a:gd name="T0" fmla="*/ 0 w 228"/>
                <a:gd name="T1" fmla="*/ 0 h 82"/>
                <a:gd name="T2" fmla="*/ 156177 w 228"/>
                <a:gd name="T3" fmla="*/ 39756 h 82"/>
                <a:gd name="T4" fmla="*/ 312507 w 228"/>
                <a:gd name="T5" fmla="*/ 98321 h 82"/>
                <a:gd name="T6" fmla="*/ 468684 w 228"/>
                <a:gd name="T7" fmla="*/ 155055 h 82"/>
                <a:gd name="T8" fmla="*/ 0 60000 65536"/>
                <a:gd name="T9" fmla="*/ 0 60000 65536"/>
                <a:gd name="T10" fmla="*/ 0 60000 65536"/>
                <a:gd name="T11" fmla="*/ 0 60000 65536"/>
                <a:gd name="T12" fmla="*/ 0 w 228"/>
                <a:gd name="T13" fmla="*/ 0 h 82"/>
                <a:gd name="T14" fmla="*/ 228 w 228"/>
                <a:gd name="T15" fmla="*/ 82 h 82"/>
              </a:gdLst>
              <a:ahLst/>
              <a:cxnLst>
                <a:cxn ang="T8">
                  <a:pos x="T0" y="T1"/>
                </a:cxn>
                <a:cxn ang="T9">
                  <a:pos x="T2" y="T3"/>
                </a:cxn>
                <a:cxn ang="T10">
                  <a:pos x="T4" y="T5"/>
                </a:cxn>
                <a:cxn ang="T11">
                  <a:pos x="T6" y="T7"/>
                </a:cxn>
              </a:cxnLst>
              <a:rect l="T12" t="T13" r="T14" b="T15"/>
              <a:pathLst>
                <a:path w="228" h="82">
                  <a:moveTo>
                    <a:pt x="0" y="0"/>
                  </a:moveTo>
                  <a:lnTo>
                    <a:pt x="76" y="21"/>
                  </a:lnTo>
                  <a:lnTo>
                    <a:pt x="152" y="52"/>
                  </a:lnTo>
                  <a:lnTo>
                    <a:pt x="228" y="82"/>
                  </a:lnTo>
                </a:path>
              </a:pathLst>
            </a:custGeom>
            <a:noFill/>
            <a:ln w="39688">
              <a:solidFill>
                <a:srgbClr val="FF00FF"/>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en-US"/>
            </a:p>
          </p:txBody>
        </p:sp>
        <p:sp>
          <p:nvSpPr>
            <p:cNvPr id="23578" name="Freeform 25"/>
            <p:cNvSpPr>
              <a:spLocks/>
            </p:cNvSpPr>
            <p:nvPr/>
          </p:nvSpPr>
          <p:spPr bwMode="auto">
            <a:xfrm>
              <a:off x="941" y="1339"/>
              <a:ext cx="127" cy="123"/>
            </a:xfrm>
            <a:custGeom>
              <a:avLst/>
              <a:gdLst>
                <a:gd name="T0" fmla="*/ 64 w 127"/>
                <a:gd name="T1" fmla="*/ 0 h 123"/>
                <a:gd name="T2" fmla="*/ 127 w 127"/>
                <a:gd name="T3" fmla="*/ 62 h 123"/>
                <a:gd name="T4" fmla="*/ 64 w 127"/>
                <a:gd name="T5" fmla="*/ 123 h 123"/>
                <a:gd name="T6" fmla="*/ 0 w 127"/>
                <a:gd name="T7" fmla="*/ 62 h 123"/>
                <a:gd name="T8" fmla="*/ 64 w 127"/>
                <a:gd name="T9" fmla="*/ 0 h 123"/>
                <a:gd name="T10" fmla="*/ 0 60000 65536"/>
                <a:gd name="T11" fmla="*/ 0 60000 65536"/>
                <a:gd name="T12" fmla="*/ 0 60000 65536"/>
                <a:gd name="T13" fmla="*/ 0 60000 65536"/>
                <a:gd name="T14" fmla="*/ 0 60000 65536"/>
                <a:gd name="T15" fmla="*/ 0 w 127"/>
                <a:gd name="T16" fmla="*/ 0 h 123"/>
                <a:gd name="T17" fmla="*/ 127 w 127"/>
                <a:gd name="T18" fmla="*/ 123 h 123"/>
              </a:gdLst>
              <a:ahLst/>
              <a:cxnLst>
                <a:cxn ang="T10">
                  <a:pos x="T0" y="T1"/>
                </a:cxn>
                <a:cxn ang="T11">
                  <a:pos x="T2" y="T3"/>
                </a:cxn>
                <a:cxn ang="T12">
                  <a:pos x="T4" y="T5"/>
                </a:cxn>
                <a:cxn ang="T13">
                  <a:pos x="T6" y="T7"/>
                </a:cxn>
                <a:cxn ang="T14">
                  <a:pos x="T8" y="T9"/>
                </a:cxn>
              </a:cxnLst>
              <a:rect l="T15" t="T16" r="T17" b="T18"/>
              <a:pathLst>
                <a:path w="127" h="123">
                  <a:moveTo>
                    <a:pt x="64" y="0"/>
                  </a:moveTo>
                  <a:lnTo>
                    <a:pt x="127" y="62"/>
                  </a:lnTo>
                  <a:lnTo>
                    <a:pt x="64" y="123"/>
                  </a:lnTo>
                  <a:lnTo>
                    <a:pt x="0" y="62"/>
                  </a:lnTo>
                  <a:lnTo>
                    <a:pt x="64" y="0"/>
                  </a:lnTo>
                  <a:close/>
                </a:path>
              </a:pathLst>
            </a:custGeom>
            <a:solidFill>
              <a:srgbClr val="000080"/>
            </a:solidFill>
            <a:ln w="20638">
              <a:solidFill>
                <a:srgbClr val="000080"/>
              </a:solidFill>
              <a:round/>
              <a:headEnd/>
              <a:tailEnd/>
            </a:ln>
          </p:spPr>
          <p:txBody>
            <a:bodyPr/>
            <a:lstStyle/>
            <a:p>
              <a:endParaRPr lang="en-US"/>
            </a:p>
          </p:txBody>
        </p:sp>
        <p:sp>
          <p:nvSpPr>
            <p:cNvPr id="23579" name="Freeform 26"/>
            <p:cNvSpPr>
              <a:spLocks/>
            </p:cNvSpPr>
            <p:nvPr/>
          </p:nvSpPr>
          <p:spPr bwMode="auto">
            <a:xfrm>
              <a:off x="1907" y="1475"/>
              <a:ext cx="127" cy="124"/>
            </a:xfrm>
            <a:custGeom>
              <a:avLst/>
              <a:gdLst>
                <a:gd name="T0" fmla="*/ 64 w 127"/>
                <a:gd name="T1" fmla="*/ 0 h 124"/>
                <a:gd name="T2" fmla="*/ 127 w 127"/>
                <a:gd name="T3" fmla="*/ 62 h 124"/>
                <a:gd name="T4" fmla="*/ 64 w 127"/>
                <a:gd name="T5" fmla="*/ 124 h 124"/>
                <a:gd name="T6" fmla="*/ 0 w 127"/>
                <a:gd name="T7" fmla="*/ 62 h 124"/>
                <a:gd name="T8" fmla="*/ 64 w 127"/>
                <a:gd name="T9" fmla="*/ 0 h 124"/>
                <a:gd name="T10" fmla="*/ 0 60000 65536"/>
                <a:gd name="T11" fmla="*/ 0 60000 65536"/>
                <a:gd name="T12" fmla="*/ 0 60000 65536"/>
                <a:gd name="T13" fmla="*/ 0 60000 65536"/>
                <a:gd name="T14" fmla="*/ 0 60000 65536"/>
                <a:gd name="T15" fmla="*/ 0 w 127"/>
                <a:gd name="T16" fmla="*/ 0 h 124"/>
                <a:gd name="T17" fmla="*/ 127 w 127"/>
                <a:gd name="T18" fmla="*/ 124 h 124"/>
              </a:gdLst>
              <a:ahLst/>
              <a:cxnLst>
                <a:cxn ang="T10">
                  <a:pos x="T0" y="T1"/>
                </a:cxn>
                <a:cxn ang="T11">
                  <a:pos x="T2" y="T3"/>
                </a:cxn>
                <a:cxn ang="T12">
                  <a:pos x="T4" y="T5"/>
                </a:cxn>
                <a:cxn ang="T13">
                  <a:pos x="T6" y="T7"/>
                </a:cxn>
                <a:cxn ang="T14">
                  <a:pos x="T8" y="T9"/>
                </a:cxn>
              </a:cxnLst>
              <a:rect l="T15" t="T16" r="T17" b="T18"/>
              <a:pathLst>
                <a:path w="127" h="124">
                  <a:moveTo>
                    <a:pt x="64" y="0"/>
                  </a:moveTo>
                  <a:lnTo>
                    <a:pt x="127" y="62"/>
                  </a:lnTo>
                  <a:lnTo>
                    <a:pt x="64" y="124"/>
                  </a:lnTo>
                  <a:lnTo>
                    <a:pt x="0" y="62"/>
                  </a:lnTo>
                  <a:lnTo>
                    <a:pt x="64" y="0"/>
                  </a:lnTo>
                  <a:close/>
                </a:path>
              </a:pathLst>
            </a:custGeom>
            <a:solidFill>
              <a:srgbClr val="000080"/>
            </a:solidFill>
            <a:ln w="20638">
              <a:solidFill>
                <a:srgbClr val="000080"/>
              </a:solidFill>
              <a:round/>
              <a:headEnd/>
              <a:tailEnd/>
            </a:ln>
          </p:spPr>
          <p:txBody>
            <a:bodyPr/>
            <a:lstStyle/>
            <a:p>
              <a:endParaRPr lang="en-US"/>
            </a:p>
          </p:txBody>
        </p:sp>
        <p:sp>
          <p:nvSpPr>
            <p:cNvPr id="23580" name="Freeform 27"/>
            <p:cNvSpPr>
              <a:spLocks/>
            </p:cNvSpPr>
            <p:nvPr/>
          </p:nvSpPr>
          <p:spPr bwMode="auto">
            <a:xfrm>
              <a:off x="2874" y="1784"/>
              <a:ext cx="127" cy="124"/>
            </a:xfrm>
            <a:custGeom>
              <a:avLst/>
              <a:gdLst>
                <a:gd name="T0" fmla="*/ 63 w 127"/>
                <a:gd name="T1" fmla="*/ 0 h 124"/>
                <a:gd name="T2" fmla="*/ 127 w 127"/>
                <a:gd name="T3" fmla="*/ 62 h 124"/>
                <a:gd name="T4" fmla="*/ 63 w 127"/>
                <a:gd name="T5" fmla="*/ 124 h 124"/>
                <a:gd name="T6" fmla="*/ 0 w 127"/>
                <a:gd name="T7" fmla="*/ 62 h 124"/>
                <a:gd name="T8" fmla="*/ 63 w 127"/>
                <a:gd name="T9" fmla="*/ 0 h 124"/>
                <a:gd name="T10" fmla="*/ 0 60000 65536"/>
                <a:gd name="T11" fmla="*/ 0 60000 65536"/>
                <a:gd name="T12" fmla="*/ 0 60000 65536"/>
                <a:gd name="T13" fmla="*/ 0 60000 65536"/>
                <a:gd name="T14" fmla="*/ 0 60000 65536"/>
                <a:gd name="T15" fmla="*/ 0 w 127"/>
                <a:gd name="T16" fmla="*/ 0 h 124"/>
                <a:gd name="T17" fmla="*/ 127 w 127"/>
                <a:gd name="T18" fmla="*/ 124 h 124"/>
              </a:gdLst>
              <a:ahLst/>
              <a:cxnLst>
                <a:cxn ang="T10">
                  <a:pos x="T0" y="T1"/>
                </a:cxn>
                <a:cxn ang="T11">
                  <a:pos x="T2" y="T3"/>
                </a:cxn>
                <a:cxn ang="T12">
                  <a:pos x="T4" y="T5"/>
                </a:cxn>
                <a:cxn ang="T13">
                  <a:pos x="T6" y="T7"/>
                </a:cxn>
                <a:cxn ang="T14">
                  <a:pos x="T8" y="T9"/>
                </a:cxn>
              </a:cxnLst>
              <a:rect l="T15" t="T16" r="T17" b="T18"/>
              <a:pathLst>
                <a:path w="127" h="124">
                  <a:moveTo>
                    <a:pt x="63" y="0"/>
                  </a:moveTo>
                  <a:lnTo>
                    <a:pt x="127" y="62"/>
                  </a:lnTo>
                  <a:lnTo>
                    <a:pt x="63" y="124"/>
                  </a:lnTo>
                  <a:lnTo>
                    <a:pt x="0" y="62"/>
                  </a:lnTo>
                  <a:lnTo>
                    <a:pt x="63" y="0"/>
                  </a:lnTo>
                  <a:close/>
                </a:path>
              </a:pathLst>
            </a:custGeom>
            <a:solidFill>
              <a:srgbClr val="000080"/>
            </a:solidFill>
            <a:ln w="20638">
              <a:solidFill>
                <a:srgbClr val="000080"/>
              </a:solidFill>
              <a:round/>
              <a:headEnd/>
              <a:tailEnd/>
            </a:ln>
          </p:spPr>
          <p:txBody>
            <a:bodyPr/>
            <a:lstStyle/>
            <a:p>
              <a:endParaRPr lang="en-US"/>
            </a:p>
          </p:txBody>
        </p:sp>
        <p:sp>
          <p:nvSpPr>
            <p:cNvPr id="23581" name="Freeform 28"/>
            <p:cNvSpPr>
              <a:spLocks/>
            </p:cNvSpPr>
            <p:nvPr/>
          </p:nvSpPr>
          <p:spPr bwMode="auto">
            <a:xfrm>
              <a:off x="3840" y="2539"/>
              <a:ext cx="127" cy="124"/>
            </a:xfrm>
            <a:custGeom>
              <a:avLst/>
              <a:gdLst>
                <a:gd name="T0" fmla="*/ 64 w 127"/>
                <a:gd name="T1" fmla="*/ 0 h 124"/>
                <a:gd name="T2" fmla="*/ 127 w 127"/>
                <a:gd name="T3" fmla="*/ 62 h 124"/>
                <a:gd name="T4" fmla="*/ 64 w 127"/>
                <a:gd name="T5" fmla="*/ 124 h 124"/>
                <a:gd name="T6" fmla="*/ 0 w 127"/>
                <a:gd name="T7" fmla="*/ 62 h 124"/>
                <a:gd name="T8" fmla="*/ 64 w 127"/>
                <a:gd name="T9" fmla="*/ 0 h 124"/>
                <a:gd name="T10" fmla="*/ 0 60000 65536"/>
                <a:gd name="T11" fmla="*/ 0 60000 65536"/>
                <a:gd name="T12" fmla="*/ 0 60000 65536"/>
                <a:gd name="T13" fmla="*/ 0 60000 65536"/>
                <a:gd name="T14" fmla="*/ 0 60000 65536"/>
                <a:gd name="T15" fmla="*/ 0 w 127"/>
                <a:gd name="T16" fmla="*/ 0 h 124"/>
                <a:gd name="T17" fmla="*/ 127 w 127"/>
                <a:gd name="T18" fmla="*/ 124 h 124"/>
              </a:gdLst>
              <a:ahLst/>
              <a:cxnLst>
                <a:cxn ang="T10">
                  <a:pos x="T0" y="T1"/>
                </a:cxn>
                <a:cxn ang="T11">
                  <a:pos x="T2" y="T3"/>
                </a:cxn>
                <a:cxn ang="T12">
                  <a:pos x="T4" y="T5"/>
                </a:cxn>
                <a:cxn ang="T13">
                  <a:pos x="T6" y="T7"/>
                </a:cxn>
                <a:cxn ang="T14">
                  <a:pos x="T8" y="T9"/>
                </a:cxn>
              </a:cxnLst>
              <a:rect l="T15" t="T16" r="T17" b="T18"/>
              <a:pathLst>
                <a:path w="127" h="124">
                  <a:moveTo>
                    <a:pt x="64" y="0"/>
                  </a:moveTo>
                  <a:lnTo>
                    <a:pt x="127" y="62"/>
                  </a:lnTo>
                  <a:lnTo>
                    <a:pt x="64" y="124"/>
                  </a:lnTo>
                  <a:lnTo>
                    <a:pt x="0" y="62"/>
                  </a:lnTo>
                  <a:lnTo>
                    <a:pt x="64" y="0"/>
                  </a:lnTo>
                  <a:close/>
                </a:path>
              </a:pathLst>
            </a:custGeom>
            <a:solidFill>
              <a:srgbClr val="000080"/>
            </a:solidFill>
            <a:ln w="20638">
              <a:solidFill>
                <a:srgbClr val="000080"/>
              </a:solidFill>
              <a:round/>
              <a:headEnd/>
              <a:tailEnd/>
            </a:ln>
          </p:spPr>
          <p:txBody>
            <a:bodyPr/>
            <a:lstStyle/>
            <a:p>
              <a:endParaRPr lang="en-US"/>
            </a:p>
          </p:txBody>
        </p:sp>
        <p:sp>
          <p:nvSpPr>
            <p:cNvPr id="23582" name="Rectangle 29"/>
            <p:cNvSpPr>
              <a:spLocks noChangeArrowheads="1"/>
            </p:cNvSpPr>
            <p:nvPr/>
          </p:nvSpPr>
          <p:spPr bwMode="auto">
            <a:xfrm>
              <a:off x="941" y="1339"/>
              <a:ext cx="114" cy="111"/>
            </a:xfrm>
            <a:prstGeom prst="rect">
              <a:avLst/>
            </a:prstGeom>
            <a:solidFill>
              <a:srgbClr val="FF00FF"/>
            </a:solidFill>
            <a:ln w="20638">
              <a:solidFill>
                <a:srgbClr val="FF00FF"/>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3583" name="Rectangle 30"/>
            <p:cNvSpPr>
              <a:spLocks noChangeArrowheads="1"/>
            </p:cNvSpPr>
            <p:nvPr/>
          </p:nvSpPr>
          <p:spPr bwMode="auto">
            <a:xfrm>
              <a:off x="1907" y="1599"/>
              <a:ext cx="115" cy="111"/>
            </a:xfrm>
            <a:prstGeom prst="rect">
              <a:avLst/>
            </a:prstGeom>
            <a:solidFill>
              <a:srgbClr val="FF00FF"/>
            </a:solidFill>
            <a:ln w="20638">
              <a:solidFill>
                <a:srgbClr val="FF00FF"/>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3584" name="Rectangle 31"/>
            <p:cNvSpPr>
              <a:spLocks noChangeArrowheads="1"/>
            </p:cNvSpPr>
            <p:nvPr/>
          </p:nvSpPr>
          <p:spPr bwMode="auto">
            <a:xfrm>
              <a:off x="2874" y="1982"/>
              <a:ext cx="114" cy="111"/>
            </a:xfrm>
            <a:prstGeom prst="rect">
              <a:avLst/>
            </a:prstGeom>
            <a:solidFill>
              <a:srgbClr val="FF00FF"/>
            </a:solidFill>
            <a:ln w="20638">
              <a:solidFill>
                <a:srgbClr val="FF00FF"/>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3585" name="Rectangle 32"/>
            <p:cNvSpPr>
              <a:spLocks noChangeArrowheads="1"/>
            </p:cNvSpPr>
            <p:nvPr/>
          </p:nvSpPr>
          <p:spPr bwMode="auto">
            <a:xfrm>
              <a:off x="3840" y="2353"/>
              <a:ext cx="115" cy="112"/>
            </a:xfrm>
            <a:prstGeom prst="rect">
              <a:avLst/>
            </a:prstGeom>
            <a:solidFill>
              <a:srgbClr val="FF00FF"/>
            </a:solidFill>
            <a:ln w="20638">
              <a:solidFill>
                <a:srgbClr val="FF00FF"/>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3586" name="Rectangle 33"/>
            <p:cNvSpPr>
              <a:spLocks noChangeArrowheads="1"/>
            </p:cNvSpPr>
            <p:nvPr/>
          </p:nvSpPr>
          <p:spPr bwMode="auto">
            <a:xfrm>
              <a:off x="521" y="3181"/>
              <a:ext cx="356" cy="20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000">
                  <a:solidFill>
                    <a:srgbClr val="000000"/>
                  </a:solidFill>
                </a:rPr>
                <a:t>3000</a:t>
              </a:r>
              <a:endParaRPr lang="en-US" altLang="en-US"/>
            </a:p>
          </p:txBody>
        </p:sp>
        <p:sp>
          <p:nvSpPr>
            <p:cNvPr id="23587" name="Rectangle 34"/>
            <p:cNvSpPr>
              <a:spLocks noChangeArrowheads="1"/>
            </p:cNvSpPr>
            <p:nvPr/>
          </p:nvSpPr>
          <p:spPr bwMode="auto">
            <a:xfrm>
              <a:off x="521" y="2861"/>
              <a:ext cx="356" cy="20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000">
                  <a:solidFill>
                    <a:srgbClr val="000000"/>
                  </a:solidFill>
                </a:rPr>
                <a:t>3200</a:t>
              </a:r>
              <a:endParaRPr lang="en-US" altLang="en-US"/>
            </a:p>
          </p:txBody>
        </p:sp>
        <p:sp>
          <p:nvSpPr>
            <p:cNvPr id="23588" name="Rectangle 35"/>
            <p:cNvSpPr>
              <a:spLocks noChangeArrowheads="1"/>
            </p:cNvSpPr>
            <p:nvPr/>
          </p:nvSpPr>
          <p:spPr bwMode="auto">
            <a:xfrm>
              <a:off x="521" y="2539"/>
              <a:ext cx="356" cy="20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000">
                  <a:solidFill>
                    <a:srgbClr val="000000"/>
                  </a:solidFill>
                </a:rPr>
                <a:t>3400</a:t>
              </a:r>
              <a:endParaRPr lang="en-US" altLang="en-US"/>
            </a:p>
          </p:txBody>
        </p:sp>
        <p:sp>
          <p:nvSpPr>
            <p:cNvPr id="23589" name="Rectangle 36"/>
            <p:cNvSpPr>
              <a:spLocks noChangeArrowheads="1"/>
            </p:cNvSpPr>
            <p:nvPr/>
          </p:nvSpPr>
          <p:spPr bwMode="auto">
            <a:xfrm>
              <a:off x="521" y="2217"/>
              <a:ext cx="356" cy="20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000">
                  <a:solidFill>
                    <a:srgbClr val="000000"/>
                  </a:solidFill>
                </a:rPr>
                <a:t>3600</a:t>
              </a:r>
              <a:endParaRPr lang="en-US" altLang="en-US"/>
            </a:p>
          </p:txBody>
        </p:sp>
        <p:sp>
          <p:nvSpPr>
            <p:cNvPr id="23590" name="Rectangle 37"/>
            <p:cNvSpPr>
              <a:spLocks noChangeArrowheads="1"/>
            </p:cNvSpPr>
            <p:nvPr/>
          </p:nvSpPr>
          <p:spPr bwMode="auto">
            <a:xfrm>
              <a:off x="521" y="1908"/>
              <a:ext cx="356" cy="20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000">
                  <a:solidFill>
                    <a:srgbClr val="000000"/>
                  </a:solidFill>
                </a:rPr>
                <a:t>3800</a:t>
              </a:r>
              <a:endParaRPr lang="en-US" altLang="en-US"/>
            </a:p>
          </p:txBody>
        </p:sp>
        <p:sp>
          <p:nvSpPr>
            <p:cNvPr id="23591" name="Rectangle 38"/>
            <p:cNvSpPr>
              <a:spLocks noChangeArrowheads="1"/>
            </p:cNvSpPr>
            <p:nvPr/>
          </p:nvSpPr>
          <p:spPr bwMode="auto">
            <a:xfrm>
              <a:off x="521" y="1586"/>
              <a:ext cx="356" cy="20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000">
                  <a:solidFill>
                    <a:srgbClr val="000000"/>
                  </a:solidFill>
                </a:rPr>
                <a:t>4000</a:t>
              </a:r>
              <a:endParaRPr lang="en-US" altLang="en-US"/>
            </a:p>
          </p:txBody>
        </p:sp>
        <p:sp>
          <p:nvSpPr>
            <p:cNvPr id="23592" name="Rectangle 39"/>
            <p:cNvSpPr>
              <a:spLocks noChangeArrowheads="1"/>
            </p:cNvSpPr>
            <p:nvPr/>
          </p:nvSpPr>
          <p:spPr bwMode="auto">
            <a:xfrm>
              <a:off x="521" y="1264"/>
              <a:ext cx="356" cy="20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000">
                  <a:solidFill>
                    <a:srgbClr val="000000"/>
                  </a:solidFill>
                </a:rPr>
                <a:t>4200</a:t>
              </a:r>
              <a:endParaRPr lang="en-US" altLang="en-US"/>
            </a:p>
          </p:txBody>
        </p:sp>
        <p:sp>
          <p:nvSpPr>
            <p:cNvPr id="23593" name="Rectangle 40"/>
            <p:cNvSpPr>
              <a:spLocks noChangeArrowheads="1"/>
            </p:cNvSpPr>
            <p:nvPr/>
          </p:nvSpPr>
          <p:spPr bwMode="auto">
            <a:xfrm>
              <a:off x="521" y="943"/>
              <a:ext cx="356" cy="20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000">
                  <a:solidFill>
                    <a:srgbClr val="000000"/>
                  </a:solidFill>
                </a:rPr>
                <a:t>4400</a:t>
              </a:r>
              <a:endParaRPr lang="en-US" altLang="en-US"/>
            </a:p>
          </p:txBody>
        </p:sp>
        <p:sp>
          <p:nvSpPr>
            <p:cNvPr id="23594" name="Rectangle 41"/>
            <p:cNvSpPr>
              <a:spLocks noChangeArrowheads="1"/>
            </p:cNvSpPr>
            <p:nvPr/>
          </p:nvSpPr>
          <p:spPr bwMode="auto">
            <a:xfrm>
              <a:off x="827" y="3417"/>
              <a:ext cx="356" cy="20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000">
                  <a:solidFill>
                    <a:srgbClr val="000000"/>
                  </a:solidFill>
                </a:rPr>
                <a:t>1990</a:t>
              </a:r>
              <a:endParaRPr lang="en-US" altLang="en-US"/>
            </a:p>
          </p:txBody>
        </p:sp>
        <p:sp>
          <p:nvSpPr>
            <p:cNvPr id="23595" name="Rectangle 42"/>
            <p:cNvSpPr>
              <a:spLocks noChangeArrowheads="1"/>
            </p:cNvSpPr>
            <p:nvPr/>
          </p:nvSpPr>
          <p:spPr bwMode="auto">
            <a:xfrm>
              <a:off x="1793" y="3417"/>
              <a:ext cx="356" cy="20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000">
                  <a:solidFill>
                    <a:srgbClr val="000000"/>
                  </a:solidFill>
                </a:rPr>
                <a:t>2025</a:t>
              </a:r>
              <a:endParaRPr lang="en-US" altLang="en-US"/>
            </a:p>
          </p:txBody>
        </p:sp>
        <p:sp>
          <p:nvSpPr>
            <p:cNvPr id="23596" name="Rectangle 43"/>
            <p:cNvSpPr>
              <a:spLocks noChangeArrowheads="1"/>
            </p:cNvSpPr>
            <p:nvPr/>
          </p:nvSpPr>
          <p:spPr bwMode="auto">
            <a:xfrm>
              <a:off x="2759" y="3417"/>
              <a:ext cx="356" cy="20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000">
                  <a:solidFill>
                    <a:srgbClr val="000000"/>
                  </a:solidFill>
                </a:rPr>
                <a:t>2055</a:t>
              </a:r>
              <a:endParaRPr lang="en-US" altLang="en-US"/>
            </a:p>
          </p:txBody>
        </p:sp>
        <p:sp>
          <p:nvSpPr>
            <p:cNvPr id="23597" name="Rectangle 44"/>
            <p:cNvSpPr>
              <a:spLocks noChangeArrowheads="1"/>
            </p:cNvSpPr>
            <p:nvPr/>
          </p:nvSpPr>
          <p:spPr bwMode="auto">
            <a:xfrm>
              <a:off x="3726" y="3417"/>
              <a:ext cx="356" cy="20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000">
                  <a:solidFill>
                    <a:srgbClr val="000000"/>
                  </a:solidFill>
                </a:rPr>
                <a:t>2085</a:t>
              </a:r>
              <a:endParaRPr lang="en-US" altLang="en-US"/>
            </a:p>
          </p:txBody>
        </p:sp>
        <p:sp>
          <p:nvSpPr>
            <p:cNvPr id="23598" name="Rectangle 45"/>
            <p:cNvSpPr>
              <a:spLocks noChangeArrowheads="1"/>
            </p:cNvSpPr>
            <p:nvPr/>
          </p:nvSpPr>
          <p:spPr bwMode="auto">
            <a:xfrm>
              <a:off x="2289" y="3702"/>
              <a:ext cx="330" cy="1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900" b="1">
                  <a:solidFill>
                    <a:srgbClr val="000000"/>
                  </a:solidFill>
                </a:rPr>
                <a:t>Year</a:t>
              </a:r>
              <a:endParaRPr lang="en-US" altLang="en-US"/>
            </a:p>
          </p:txBody>
        </p:sp>
        <p:sp>
          <p:nvSpPr>
            <p:cNvPr id="23599" name="Rectangle 46"/>
            <p:cNvSpPr>
              <a:spLocks noChangeArrowheads="1"/>
            </p:cNvSpPr>
            <p:nvPr/>
          </p:nvSpPr>
          <p:spPr bwMode="auto">
            <a:xfrm rot="-5400000">
              <a:off x="-369" y="1983"/>
              <a:ext cx="1425" cy="1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900" b="1">
                  <a:solidFill>
                    <a:srgbClr val="000000"/>
                  </a:solidFill>
                </a:rPr>
                <a:t>Rice  yield  (kg/ha)</a:t>
              </a:r>
              <a:endParaRPr lang="en-US" altLang="en-US"/>
            </a:p>
          </p:txBody>
        </p:sp>
        <p:sp>
          <p:nvSpPr>
            <p:cNvPr id="23600" name="Rectangle 47"/>
            <p:cNvSpPr>
              <a:spLocks noChangeArrowheads="1"/>
            </p:cNvSpPr>
            <p:nvPr/>
          </p:nvSpPr>
          <p:spPr bwMode="auto">
            <a:xfrm>
              <a:off x="4247" y="1104"/>
              <a:ext cx="1399" cy="1620"/>
            </a:xfrm>
            <a:prstGeom prst="rect">
              <a:avLst/>
            </a:prstGeom>
            <a:solidFill>
              <a:srgbClr val="FFFFFF"/>
            </a:solidFill>
            <a:ln w="0">
              <a:solidFill>
                <a:srgbClr val="000000"/>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3601" name="Line 48"/>
            <p:cNvSpPr>
              <a:spLocks noChangeShapeType="1"/>
            </p:cNvSpPr>
            <p:nvPr/>
          </p:nvSpPr>
          <p:spPr bwMode="auto">
            <a:xfrm>
              <a:off x="4400" y="1314"/>
              <a:ext cx="356" cy="1"/>
            </a:xfrm>
            <a:prstGeom prst="line">
              <a:avLst/>
            </a:prstGeom>
            <a:noFill/>
            <a:ln w="39688">
              <a:solidFill>
                <a:srgbClr val="00008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3602" name="Freeform 49"/>
            <p:cNvSpPr>
              <a:spLocks/>
            </p:cNvSpPr>
            <p:nvPr/>
          </p:nvSpPr>
          <p:spPr bwMode="auto">
            <a:xfrm>
              <a:off x="4527" y="1264"/>
              <a:ext cx="101" cy="99"/>
            </a:xfrm>
            <a:custGeom>
              <a:avLst/>
              <a:gdLst>
                <a:gd name="T0" fmla="*/ 51 w 101"/>
                <a:gd name="T1" fmla="*/ 0 h 99"/>
                <a:gd name="T2" fmla="*/ 101 w 101"/>
                <a:gd name="T3" fmla="*/ 50 h 99"/>
                <a:gd name="T4" fmla="*/ 51 w 101"/>
                <a:gd name="T5" fmla="*/ 99 h 99"/>
                <a:gd name="T6" fmla="*/ 0 w 101"/>
                <a:gd name="T7" fmla="*/ 50 h 99"/>
                <a:gd name="T8" fmla="*/ 51 w 101"/>
                <a:gd name="T9" fmla="*/ 0 h 99"/>
                <a:gd name="T10" fmla="*/ 0 60000 65536"/>
                <a:gd name="T11" fmla="*/ 0 60000 65536"/>
                <a:gd name="T12" fmla="*/ 0 60000 65536"/>
                <a:gd name="T13" fmla="*/ 0 60000 65536"/>
                <a:gd name="T14" fmla="*/ 0 60000 65536"/>
                <a:gd name="T15" fmla="*/ 0 w 101"/>
                <a:gd name="T16" fmla="*/ 0 h 99"/>
                <a:gd name="T17" fmla="*/ 101 w 101"/>
                <a:gd name="T18" fmla="*/ 99 h 99"/>
              </a:gdLst>
              <a:ahLst/>
              <a:cxnLst>
                <a:cxn ang="T10">
                  <a:pos x="T0" y="T1"/>
                </a:cxn>
                <a:cxn ang="T11">
                  <a:pos x="T2" y="T3"/>
                </a:cxn>
                <a:cxn ang="T12">
                  <a:pos x="T4" y="T5"/>
                </a:cxn>
                <a:cxn ang="T13">
                  <a:pos x="T6" y="T7"/>
                </a:cxn>
                <a:cxn ang="T14">
                  <a:pos x="T8" y="T9"/>
                </a:cxn>
              </a:cxnLst>
              <a:rect l="T15" t="T16" r="T17" b="T18"/>
              <a:pathLst>
                <a:path w="101" h="99">
                  <a:moveTo>
                    <a:pt x="51" y="0"/>
                  </a:moveTo>
                  <a:lnTo>
                    <a:pt x="101" y="50"/>
                  </a:lnTo>
                  <a:lnTo>
                    <a:pt x="51" y="99"/>
                  </a:lnTo>
                  <a:lnTo>
                    <a:pt x="0" y="50"/>
                  </a:lnTo>
                  <a:lnTo>
                    <a:pt x="51" y="0"/>
                  </a:lnTo>
                  <a:close/>
                </a:path>
              </a:pathLst>
            </a:custGeom>
            <a:solidFill>
              <a:srgbClr val="000080"/>
            </a:solidFill>
            <a:ln w="20638">
              <a:solidFill>
                <a:srgbClr val="000080"/>
              </a:solidFill>
              <a:round/>
              <a:headEnd/>
              <a:tailEnd/>
            </a:ln>
          </p:spPr>
          <p:txBody>
            <a:bodyPr/>
            <a:lstStyle/>
            <a:p>
              <a:endParaRPr lang="en-US"/>
            </a:p>
          </p:txBody>
        </p:sp>
        <p:sp>
          <p:nvSpPr>
            <p:cNvPr id="23603" name="Rectangle 50"/>
            <p:cNvSpPr>
              <a:spLocks noChangeArrowheads="1"/>
            </p:cNvSpPr>
            <p:nvPr/>
          </p:nvSpPr>
          <p:spPr bwMode="auto">
            <a:xfrm>
              <a:off x="4794" y="1202"/>
              <a:ext cx="952" cy="20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000">
                  <a:solidFill>
                    <a:srgbClr val="000000"/>
                  </a:solidFill>
                </a:rPr>
                <a:t>A2 Scenarios</a:t>
              </a:r>
              <a:endParaRPr lang="en-US" altLang="en-US"/>
            </a:p>
          </p:txBody>
        </p:sp>
        <p:sp>
          <p:nvSpPr>
            <p:cNvPr id="23604" name="Rectangle 51"/>
            <p:cNvSpPr>
              <a:spLocks noChangeArrowheads="1"/>
            </p:cNvSpPr>
            <p:nvPr/>
          </p:nvSpPr>
          <p:spPr bwMode="auto">
            <a:xfrm>
              <a:off x="4794" y="1401"/>
              <a:ext cx="1" cy="32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3605" name="Rectangle 52"/>
            <p:cNvSpPr>
              <a:spLocks noChangeArrowheads="1"/>
            </p:cNvSpPr>
            <p:nvPr/>
          </p:nvSpPr>
          <p:spPr bwMode="auto">
            <a:xfrm>
              <a:off x="4794" y="1599"/>
              <a:ext cx="1" cy="32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3606" name="Line 53"/>
            <p:cNvSpPr>
              <a:spLocks noChangeShapeType="1"/>
            </p:cNvSpPr>
            <p:nvPr/>
          </p:nvSpPr>
          <p:spPr bwMode="auto">
            <a:xfrm>
              <a:off x="4400" y="2118"/>
              <a:ext cx="356" cy="1"/>
            </a:xfrm>
            <a:prstGeom prst="line">
              <a:avLst/>
            </a:prstGeom>
            <a:noFill/>
            <a:ln w="39688">
              <a:solidFill>
                <a:srgbClr val="FF00FF"/>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3607" name="Rectangle 54"/>
            <p:cNvSpPr>
              <a:spLocks noChangeArrowheads="1"/>
            </p:cNvSpPr>
            <p:nvPr/>
          </p:nvSpPr>
          <p:spPr bwMode="auto">
            <a:xfrm>
              <a:off x="4527" y="2069"/>
              <a:ext cx="89" cy="86"/>
            </a:xfrm>
            <a:prstGeom prst="rect">
              <a:avLst/>
            </a:prstGeom>
            <a:solidFill>
              <a:srgbClr val="FF00FF"/>
            </a:solidFill>
            <a:ln w="20638">
              <a:solidFill>
                <a:srgbClr val="FF00FF"/>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3608" name="Rectangle 55"/>
            <p:cNvSpPr>
              <a:spLocks noChangeArrowheads="1"/>
            </p:cNvSpPr>
            <p:nvPr/>
          </p:nvSpPr>
          <p:spPr bwMode="auto">
            <a:xfrm>
              <a:off x="4794" y="2006"/>
              <a:ext cx="872" cy="20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000">
                  <a:solidFill>
                    <a:srgbClr val="000000"/>
                  </a:solidFill>
                </a:rPr>
                <a:t>B2 Scenario</a:t>
              </a:r>
              <a:endParaRPr lang="en-US" altLang="en-US"/>
            </a:p>
          </p:txBody>
        </p:sp>
        <p:sp>
          <p:nvSpPr>
            <p:cNvPr id="23609" name="Rectangle 56"/>
            <p:cNvSpPr>
              <a:spLocks noChangeArrowheads="1"/>
            </p:cNvSpPr>
            <p:nvPr/>
          </p:nvSpPr>
          <p:spPr bwMode="auto">
            <a:xfrm>
              <a:off x="4794" y="2205"/>
              <a:ext cx="1" cy="32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3610" name="Rectangle 57"/>
            <p:cNvSpPr>
              <a:spLocks noChangeArrowheads="1"/>
            </p:cNvSpPr>
            <p:nvPr/>
          </p:nvSpPr>
          <p:spPr bwMode="auto">
            <a:xfrm>
              <a:off x="4794" y="2403"/>
              <a:ext cx="1" cy="3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3611" name="Rectangle 58"/>
            <p:cNvSpPr>
              <a:spLocks noChangeArrowheads="1"/>
            </p:cNvSpPr>
            <p:nvPr/>
          </p:nvSpPr>
          <p:spPr bwMode="auto">
            <a:xfrm>
              <a:off x="64" y="782"/>
              <a:ext cx="5620" cy="3390"/>
            </a:xfrm>
            <a:prstGeom prst="rect">
              <a:avLst/>
            </a:prstGeom>
            <a:noFill/>
            <a:ln w="20638">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grpSp>
    </p:spTree>
    <p:extLst>
      <p:ext uri="{BB962C8B-B14F-4D97-AF65-F5344CB8AC3E}">
        <p14:creationId xmlns="" xmlns:p14="http://schemas.microsoft.com/office/powerpoint/2010/main" val="32635171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Impacts of Climate Change on Water Supply </a:t>
            </a:r>
            <a:endParaRPr lang="en-US" sz="2800" dirty="0"/>
          </a:p>
        </p:txBody>
      </p:sp>
      <p:sp>
        <p:nvSpPr>
          <p:cNvPr id="3" name="Content Placeholder 2"/>
          <p:cNvSpPr>
            <a:spLocks noGrp="1"/>
          </p:cNvSpPr>
          <p:nvPr>
            <p:ph idx="1"/>
          </p:nvPr>
        </p:nvSpPr>
        <p:spPr/>
        <p:txBody>
          <a:bodyPr/>
          <a:lstStyle/>
          <a:p>
            <a:r>
              <a:rPr lang="en-US" dirty="0" smtClean="0"/>
              <a:t>Water is the most important driver of food production. Both excess and shortage of water is undesirable.</a:t>
            </a:r>
          </a:p>
          <a:p>
            <a:r>
              <a:rPr lang="en-US" dirty="0" smtClean="0"/>
              <a:t>Hydrological systems are being affected by changing levels and patterns of precipitation, retreating glaciers and melting snow and ice, affecting water resources and quality. </a:t>
            </a:r>
          </a:p>
          <a:p>
            <a:r>
              <a:rPr lang="en-US" dirty="0" smtClean="0"/>
              <a:t>Climate change is projected to reduce renewable surface water and groundwater supplies significantly in most subtropical regions. Each degree of warming is expected to reduce renewable water resources by at least 20%.</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0"/>
            <a:ext cx="7125113" cy="2667000"/>
          </a:xfrm>
        </p:spPr>
        <p:txBody>
          <a:bodyPr/>
          <a:lstStyle/>
          <a:p>
            <a:r>
              <a:rPr lang="en-US" sz="2800" dirty="0" smtClean="0"/>
              <a:t>Impacts of Climate Change on Price Volatility</a:t>
            </a:r>
            <a:r>
              <a:rPr lang="en-US" dirty="0" smtClean="0"/>
              <a:t/>
            </a:r>
            <a:br>
              <a:rPr lang="en-US" dirty="0" smtClean="0"/>
            </a:br>
            <a:r>
              <a:rPr lang="en-US" dirty="0" smtClean="0"/>
              <a:t>										</a:t>
            </a:r>
            <a:endParaRPr lang="en-US" dirty="0"/>
          </a:p>
        </p:txBody>
      </p:sp>
      <p:sp>
        <p:nvSpPr>
          <p:cNvPr id="3" name="Content Placeholder 2"/>
          <p:cNvSpPr>
            <a:spLocks noGrp="1"/>
          </p:cNvSpPr>
          <p:nvPr>
            <p:ph idx="1"/>
          </p:nvPr>
        </p:nvSpPr>
        <p:spPr/>
        <p:txBody>
          <a:bodyPr>
            <a:normAutofit lnSpcReduction="10000"/>
          </a:bodyPr>
          <a:lstStyle/>
          <a:p>
            <a:r>
              <a:rPr lang="en-US" dirty="0" smtClean="0"/>
              <a:t>Weather-related  fluctuations in food production play a dominant role in price spikes often following climate extremes in major producing nations. </a:t>
            </a:r>
          </a:p>
          <a:p>
            <a:r>
              <a:rPr lang="en-US" dirty="0" smtClean="0"/>
              <a:t>Such price spikes have adverse effects on welfare of the poor, increase cost of production, impede access to vital commodities and heighten uncertainty. </a:t>
            </a:r>
          </a:p>
          <a:p>
            <a:r>
              <a:rPr lang="en-US" dirty="0" smtClean="0"/>
              <a:t>The 2010-11 food price spike, due to super floods in Pakistan and heat wave in Russia, have pushed 44 million people below the poverty line across 28 countries.</a:t>
            </a:r>
          </a:p>
          <a:p>
            <a:r>
              <a:rPr lang="en-US" dirty="0" smtClean="0"/>
              <a:t>For future, price rise of 37% (rice), 55% (maize) and 11% (wheat) are projected by 2050s.</a:t>
            </a:r>
          </a:p>
          <a:p>
            <a:pPr>
              <a:buNone/>
            </a:pPr>
            <a:r>
              <a:rPr lang="en-US" dirty="0" smtClean="0"/>
              <a:t>												(IPCC, 2014)</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2800" dirty="0" smtClean="0">
                <a:solidFill>
                  <a:schemeClr val="tx1"/>
                </a:solidFill>
                <a:latin typeface="+mn-lt"/>
              </a:rPr>
              <a:t>Impacts on Food Quality and Economic Value</a:t>
            </a:r>
            <a:endParaRPr lang="en-US" sz="2800" dirty="0">
              <a:solidFill>
                <a:schemeClr val="tx1"/>
              </a:solidFill>
              <a:latin typeface="+mn-lt"/>
            </a:endParaRPr>
          </a:p>
        </p:txBody>
      </p:sp>
      <p:sp>
        <p:nvSpPr>
          <p:cNvPr id="30723" name="Content Placeholder 2"/>
          <p:cNvSpPr>
            <a:spLocks noGrp="1"/>
          </p:cNvSpPr>
          <p:nvPr>
            <p:ph idx="1"/>
          </p:nvPr>
        </p:nvSpPr>
        <p:spPr/>
        <p:txBody>
          <a:bodyPr>
            <a:normAutofit/>
          </a:bodyPr>
          <a:lstStyle/>
          <a:p>
            <a:pPr>
              <a:defRPr/>
            </a:pPr>
            <a:r>
              <a:rPr lang="en-US" b="1" dirty="0" smtClean="0"/>
              <a:t>Temp (High/Low): </a:t>
            </a:r>
            <a:r>
              <a:rPr lang="en-US" sz="2000" dirty="0" smtClean="0"/>
              <a:t>Causes pollen sterility in wheat</a:t>
            </a:r>
          </a:p>
          <a:p>
            <a:pPr>
              <a:defRPr/>
            </a:pPr>
            <a:r>
              <a:rPr lang="en-US" b="1" dirty="0" smtClean="0"/>
              <a:t>Temp (High/Low+ elevated CO</a:t>
            </a:r>
            <a:r>
              <a:rPr lang="en-US" b="1" baseline="-25000" dirty="0" smtClean="0"/>
              <a:t>2</a:t>
            </a:r>
            <a:r>
              <a:rPr lang="en-US" dirty="0" smtClean="0"/>
              <a:t>): </a:t>
            </a:r>
            <a:r>
              <a:rPr lang="en-US" sz="2000" dirty="0" smtClean="0"/>
              <a:t>Reduces milling quality in rice</a:t>
            </a:r>
          </a:p>
          <a:p>
            <a:pPr>
              <a:defRPr/>
            </a:pPr>
            <a:r>
              <a:rPr lang="en-US" b="1" dirty="0" smtClean="0"/>
              <a:t>Daytime temp extremes + humidity): </a:t>
            </a:r>
            <a:r>
              <a:rPr lang="en-US" sz="2000" dirty="0" smtClean="0"/>
              <a:t>Affects rice sensitivity during flowering</a:t>
            </a:r>
          </a:p>
          <a:p>
            <a:pPr>
              <a:defRPr/>
            </a:pPr>
            <a:r>
              <a:rPr lang="en-US" b="1" dirty="0" smtClean="0"/>
              <a:t>Night time temp extremes: </a:t>
            </a:r>
            <a:r>
              <a:rPr lang="en-US" sz="2000" dirty="0" smtClean="0"/>
              <a:t>Decrease rice eating quality</a:t>
            </a:r>
          </a:p>
          <a:p>
            <a:pPr>
              <a:defRPr/>
            </a:pPr>
            <a:r>
              <a:rPr lang="en-US" b="1" dirty="0" smtClean="0"/>
              <a:t>Drought:</a:t>
            </a:r>
            <a:r>
              <a:rPr lang="en-US" sz="2400" b="1" dirty="0" smtClean="0"/>
              <a:t> </a:t>
            </a:r>
            <a:r>
              <a:rPr lang="en-US" sz="2000" dirty="0" smtClean="0"/>
              <a:t>May decrease/increase the mineral content of crops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a:xfrm>
            <a:off x="457200" y="6248400"/>
            <a:ext cx="2133600" cy="457200"/>
          </a:xfrm>
        </p:spPr>
        <p:txBody>
          <a:bodyPr/>
          <a:lstStyle/>
          <a:p>
            <a:pPr algn="l">
              <a:defRPr/>
            </a:pPr>
            <a:fld id="{00676B74-519C-4E20-9C50-91F0FC4B563E}" type="slidenum">
              <a:rPr lang="en-US"/>
              <a:pPr algn="l">
                <a:defRPr/>
              </a:pPr>
              <a:t>2</a:t>
            </a:fld>
            <a:endParaRPr lang="en-US"/>
          </a:p>
        </p:txBody>
      </p:sp>
      <p:sp>
        <p:nvSpPr>
          <p:cNvPr id="470018" name="Rectangle 2"/>
          <p:cNvSpPr>
            <a:spLocks noGrp="1" noChangeArrowheads="1"/>
          </p:cNvSpPr>
          <p:nvPr>
            <p:ph type="body" idx="1"/>
          </p:nvPr>
        </p:nvSpPr>
        <p:spPr>
          <a:xfrm>
            <a:off x="0" y="990600"/>
            <a:ext cx="9144000" cy="5878286"/>
          </a:xfrm>
        </p:spPr>
        <p:txBody>
          <a:bodyPr>
            <a:normAutofit/>
          </a:bodyPr>
          <a:lstStyle/>
          <a:p>
            <a:pPr>
              <a:lnSpc>
                <a:spcPct val="90000"/>
              </a:lnSpc>
              <a:spcAft>
                <a:spcPct val="30000"/>
              </a:spcAft>
              <a:buClr>
                <a:srgbClr val="FFFF99"/>
              </a:buClr>
              <a:buNone/>
              <a:defRPr/>
            </a:pPr>
            <a:endParaRPr lang="en-GB" sz="2400" dirty="0" smtClean="0"/>
          </a:p>
          <a:p>
            <a:pPr marL="457200" indent="-457200">
              <a:lnSpc>
                <a:spcPct val="90000"/>
              </a:lnSpc>
              <a:spcAft>
                <a:spcPct val="30000"/>
              </a:spcAft>
              <a:buClr>
                <a:srgbClr val="FFFF99"/>
              </a:buClr>
              <a:defRPr/>
            </a:pPr>
            <a:r>
              <a:rPr lang="en-GB" sz="2400" dirty="0" smtClean="0"/>
              <a:t>The very existence, survival and well-being of humans as well as all other living beings depend on the existence of favourable climatic conditions on our planet;</a:t>
            </a:r>
          </a:p>
          <a:p>
            <a:pPr marL="457200" indent="-457200">
              <a:lnSpc>
                <a:spcPct val="90000"/>
              </a:lnSpc>
              <a:spcAft>
                <a:spcPct val="30000"/>
              </a:spcAft>
              <a:buClr>
                <a:srgbClr val="FFFF99"/>
              </a:buClr>
              <a:defRPr/>
            </a:pPr>
            <a:r>
              <a:rPr lang="en-GB" sz="2400" dirty="0" smtClean="0"/>
              <a:t>Global </a:t>
            </a:r>
            <a:r>
              <a:rPr lang="en-GB" sz="2400" dirty="0"/>
              <a:t>Climate has a profound effect on a number of physical and biological systems;</a:t>
            </a:r>
            <a:endParaRPr lang="en-GB" sz="800" dirty="0"/>
          </a:p>
          <a:p>
            <a:pPr marL="457200" indent="-457200">
              <a:lnSpc>
                <a:spcPct val="90000"/>
              </a:lnSpc>
              <a:spcAft>
                <a:spcPct val="30000"/>
              </a:spcAft>
              <a:buClr>
                <a:srgbClr val="FFFF99"/>
              </a:buClr>
              <a:defRPr/>
            </a:pPr>
            <a:r>
              <a:rPr lang="en-GB" sz="2400" dirty="0" smtClean="0"/>
              <a:t>Natural variability is slow and long drawn with time </a:t>
            </a:r>
            <a:r>
              <a:rPr lang="en-GB" sz="2400" dirty="0"/>
              <a:t>scale </a:t>
            </a:r>
            <a:r>
              <a:rPr lang="en-GB" sz="2400" dirty="0" smtClean="0"/>
              <a:t>of several </a:t>
            </a:r>
            <a:r>
              <a:rPr lang="en-GB" sz="2400" dirty="0"/>
              <a:t>hundred to several thousand years;</a:t>
            </a:r>
            <a:endParaRPr lang="en-GB" sz="900" dirty="0"/>
          </a:p>
          <a:p>
            <a:pPr marL="457200" indent="-457200">
              <a:lnSpc>
                <a:spcPct val="90000"/>
              </a:lnSpc>
              <a:spcAft>
                <a:spcPct val="30000"/>
              </a:spcAft>
              <a:buClr>
                <a:srgbClr val="FFFF99"/>
              </a:buClr>
              <a:defRPr/>
            </a:pPr>
            <a:r>
              <a:rPr lang="en-GB" sz="2400" dirty="0"/>
              <a:t>There is now </a:t>
            </a:r>
            <a:r>
              <a:rPr lang="en-GB" sz="2400" dirty="0" smtClean="0"/>
              <a:t>evidence </a:t>
            </a:r>
            <a:r>
              <a:rPr lang="en-GB" sz="2400" dirty="0"/>
              <a:t>that </a:t>
            </a:r>
            <a:r>
              <a:rPr lang="en-GB" sz="2400" dirty="0" smtClean="0"/>
              <a:t>Earth’s </a:t>
            </a:r>
            <a:r>
              <a:rPr lang="en-GB" sz="2400" dirty="0"/>
              <a:t>climate system has significantly changed </a:t>
            </a:r>
            <a:r>
              <a:rPr lang="en-GB" sz="2400" dirty="0" smtClean="0"/>
              <a:t>since </a:t>
            </a:r>
            <a:r>
              <a:rPr lang="en-GB" sz="2400" dirty="0"/>
              <a:t>the pre-industrial era, with a large part of the changes being attributable to human </a:t>
            </a:r>
            <a:r>
              <a:rPr lang="en-GB" sz="2400" dirty="0" smtClean="0"/>
              <a:t>activities.</a:t>
            </a:r>
            <a:endParaRPr lang="en-GB" sz="2400" dirty="0"/>
          </a:p>
          <a:p>
            <a:pPr>
              <a:lnSpc>
                <a:spcPct val="90000"/>
              </a:lnSpc>
              <a:buClr>
                <a:srgbClr val="FFFF99"/>
              </a:buClr>
              <a:buFont typeface="Wingdings" pitchFamily="2" charset="2"/>
              <a:buChar char="Ø"/>
              <a:defRPr/>
            </a:pPr>
            <a:endParaRPr lang="en-US" sz="1200" dirty="0" smtClean="0"/>
          </a:p>
        </p:txBody>
      </p:sp>
      <p:sp>
        <p:nvSpPr>
          <p:cNvPr id="470019" name="Text Box 3"/>
          <p:cNvSpPr txBox="1">
            <a:spLocks noChangeArrowheads="1"/>
          </p:cNvSpPr>
          <p:nvPr/>
        </p:nvSpPr>
        <p:spPr bwMode="auto">
          <a:xfrm>
            <a:off x="10886" y="381000"/>
            <a:ext cx="9144000" cy="1871282"/>
          </a:xfrm>
          <a:prstGeom prst="rect">
            <a:avLst/>
          </a:prstGeom>
          <a:noFill/>
          <a:ln w="9525">
            <a:noFill/>
            <a:miter lim="800000"/>
            <a:headEnd/>
            <a:tailEnd/>
          </a:ln>
          <a:effectLst/>
        </p:spPr>
        <p:txBody>
          <a:bodyPr wrap="square">
            <a:spAutoFit/>
          </a:bodyPr>
          <a:lstStyle/>
          <a:p>
            <a:pPr algn="ctr">
              <a:lnSpc>
                <a:spcPct val="90000"/>
              </a:lnSpc>
              <a:spcBef>
                <a:spcPct val="20000"/>
              </a:spcBef>
              <a:buClr>
                <a:schemeClr val="hlink"/>
              </a:buClr>
              <a:buSzPct val="60000"/>
              <a:buFont typeface="Wingdings" pitchFamily="2" charset="2"/>
              <a:buNone/>
              <a:defRPr/>
            </a:pPr>
            <a:r>
              <a:rPr lang="en-US" sz="2800" dirty="0">
                <a:effectLst>
                  <a:outerShdw blurRad="38100" dist="38100" dir="2700000" algn="tl">
                    <a:srgbClr val="000000"/>
                  </a:outerShdw>
                </a:effectLst>
                <a:latin typeface="Verdana" pitchFamily="34" charset="0"/>
                <a:cs typeface="Times New Roman" pitchFamily="18" charset="0"/>
              </a:rPr>
              <a:t>Why Global Climate Change</a:t>
            </a:r>
          </a:p>
          <a:p>
            <a:pPr algn="ctr">
              <a:lnSpc>
                <a:spcPct val="90000"/>
              </a:lnSpc>
              <a:spcBef>
                <a:spcPct val="20000"/>
              </a:spcBef>
              <a:buClr>
                <a:schemeClr val="hlink"/>
              </a:buClr>
              <a:buSzPct val="60000"/>
              <a:buFont typeface="Wingdings" pitchFamily="2" charset="2"/>
              <a:buNone/>
              <a:defRPr/>
            </a:pPr>
            <a:r>
              <a:rPr lang="en-US" sz="2800" dirty="0">
                <a:effectLst>
                  <a:outerShdw blurRad="38100" dist="38100" dir="2700000" algn="tl">
                    <a:srgbClr val="000000"/>
                  </a:outerShdw>
                </a:effectLst>
                <a:latin typeface="Verdana" pitchFamily="34" charset="0"/>
                <a:cs typeface="Times New Roman" pitchFamily="18" charset="0"/>
              </a:rPr>
              <a:t>is a Major Concern</a:t>
            </a:r>
            <a:endParaRPr lang="en-US" sz="2800" dirty="0">
              <a:latin typeface="Verdana" pitchFamily="34" charset="0"/>
              <a:cs typeface="Times New Roman" pitchFamily="18" charset="0"/>
            </a:endParaRPr>
          </a:p>
          <a:p>
            <a:pPr algn="ctr">
              <a:lnSpc>
                <a:spcPct val="90000"/>
              </a:lnSpc>
              <a:spcBef>
                <a:spcPct val="20000"/>
              </a:spcBef>
              <a:buClr>
                <a:schemeClr val="hlink"/>
              </a:buClr>
              <a:buSzPct val="60000"/>
              <a:buFont typeface="Wingdings" pitchFamily="2" charset="2"/>
              <a:buNone/>
              <a:defRPr/>
            </a:pPr>
            <a:r>
              <a:rPr lang="en-US" sz="2800" b="1" dirty="0">
                <a:solidFill>
                  <a:srgbClr val="FFFF99"/>
                </a:solidFill>
                <a:effectLst>
                  <a:outerShdw blurRad="38100" dist="38100" dir="2700000" algn="tl">
                    <a:srgbClr val="000000"/>
                  </a:outerShdw>
                </a:effectLst>
                <a:latin typeface="Times New Roman" pitchFamily="18" charset="0"/>
                <a:cs typeface="Times New Roman" pitchFamily="18" charset="0"/>
              </a:rPr>
              <a:t/>
            </a:r>
            <a:br>
              <a:rPr lang="en-US" sz="2800" b="1" dirty="0">
                <a:solidFill>
                  <a:srgbClr val="FFFF99"/>
                </a:solidFill>
                <a:effectLst>
                  <a:outerShdw blurRad="38100" dist="38100" dir="2700000" algn="tl">
                    <a:srgbClr val="000000"/>
                  </a:outerShdw>
                </a:effectLst>
                <a:latin typeface="Times New Roman" pitchFamily="18" charset="0"/>
                <a:cs typeface="Times New Roman" pitchFamily="18" charset="0"/>
              </a:rPr>
            </a:br>
            <a:endParaRPr lang="en-US" sz="3200" b="1" dirty="0">
              <a:latin typeface="Times New Roman" pitchFamily="18" charset="0"/>
              <a:cs typeface="Times New Roman" pitchFamily="18" charset="0"/>
            </a:endParaRPr>
          </a:p>
        </p:txBody>
      </p:sp>
    </p:spTree>
    <p:extLst>
      <p:ext uri="{BB962C8B-B14F-4D97-AF65-F5344CB8AC3E}">
        <p14:creationId xmlns="" xmlns:p14="http://schemas.microsoft.com/office/powerpoint/2010/main" val="26676567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2800" dirty="0" smtClean="0">
                <a:solidFill>
                  <a:schemeClr val="tx1"/>
                </a:solidFill>
              </a:rPr>
              <a:t>Impacts on Crop/Food Quality</a:t>
            </a:r>
            <a:r>
              <a:rPr lang="en-US" sz="3600" dirty="0" smtClean="0">
                <a:solidFill>
                  <a:schemeClr val="tx1"/>
                </a:solidFill>
              </a:rPr>
              <a:t>		</a:t>
            </a:r>
            <a:endParaRPr lang="en-US" sz="1600" dirty="0">
              <a:solidFill>
                <a:schemeClr val="tx1"/>
              </a:solidFill>
            </a:endParaRPr>
          </a:p>
        </p:txBody>
      </p:sp>
      <p:sp>
        <p:nvSpPr>
          <p:cNvPr id="31747" name="Content Placeholder 2"/>
          <p:cNvSpPr>
            <a:spLocks noGrp="1"/>
          </p:cNvSpPr>
          <p:nvPr>
            <p:ph idx="1"/>
          </p:nvPr>
        </p:nvSpPr>
        <p:spPr>
          <a:xfrm>
            <a:off x="609600" y="1447800"/>
            <a:ext cx="8077200" cy="4678363"/>
          </a:xfrm>
        </p:spPr>
        <p:txBody>
          <a:bodyPr>
            <a:normAutofit/>
          </a:bodyPr>
          <a:lstStyle/>
          <a:p>
            <a:pPr>
              <a:buFont typeface="Wingdings 2" pitchFamily="18" charset="2"/>
              <a:buNone/>
              <a:defRPr/>
            </a:pPr>
            <a:r>
              <a:rPr lang="en-US" sz="2000" b="1" dirty="0" smtClean="0"/>
              <a:t>Elevated CO</a:t>
            </a:r>
            <a:r>
              <a:rPr lang="en-US" sz="2000" b="1" baseline="-25000" dirty="0" smtClean="0"/>
              <a:t>2</a:t>
            </a:r>
            <a:r>
              <a:rPr lang="en-US" sz="2000" b="1" dirty="0" smtClean="0"/>
              <a:t>:   </a:t>
            </a:r>
          </a:p>
          <a:p>
            <a:pPr>
              <a:defRPr/>
            </a:pPr>
            <a:r>
              <a:rPr lang="en-US" dirty="0" smtClean="0"/>
              <a:t>Decrease in protein concentration by 10-14% in wheat, rice, barley, potato, and 1.5% in soybean</a:t>
            </a:r>
          </a:p>
          <a:p>
            <a:pPr>
              <a:defRPr/>
            </a:pPr>
            <a:r>
              <a:rPr lang="en-US" dirty="0" smtClean="0"/>
              <a:t>Decrease in mineral content (P, Ca, S, </a:t>
            </a:r>
            <a:r>
              <a:rPr lang="en-US" dirty="0" err="1" smtClean="0"/>
              <a:t>Mg,Fe</a:t>
            </a:r>
            <a:r>
              <a:rPr lang="en-US" dirty="0" smtClean="0"/>
              <a:t>, Zn, </a:t>
            </a:r>
            <a:r>
              <a:rPr lang="en-US" dirty="0" err="1" smtClean="0"/>
              <a:t>Mn</a:t>
            </a:r>
            <a:r>
              <a:rPr lang="en-US" dirty="0" smtClean="0"/>
              <a:t> and Cu) depending on crop species, soil type, plant tissue and water stress</a:t>
            </a:r>
          </a:p>
          <a:p>
            <a:pPr>
              <a:defRPr/>
            </a:pPr>
            <a:r>
              <a:rPr lang="en-US" dirty="0" smtClean="0"/>
              <a:t>Increases crop and pathogen biomass, e.g. Crown root disease in wheat forming sterile ‘whiteheads’.</a:t>
            </a:r>
          </a:p>
          <a:p>
            <a:pPr>
              <a:defRPr/>
            </a:pPr>
            <a:r>
              <a:rPr lang="en-US" dirty="0" smtClean="0"/>
              <a:t>Reduces yield and nutrient value of Cassava, staple food for 750 million people</a:t>
            </a:r>
          </a:p>
          <a:p>
            <a:pPr>
              <a:buNone/>
              <a:defRPr/>
            </a:pPr>
            <a:r>
              <a:rPr lang="en-US" sz="2000" b="1" dirty="0" smtClean="0"/>
              <a:t>Ozone:</a:t>
            </a:r>
            <a:r>
              <a:rPr lang="en-US" sz="2000" dirty="0" smtClean="0"/>
              <a:t> </a:t>
            </a:r>
            <a:r>
              <a:rPr lang="en-US" sz="2400" dirty="0" smtClean="0"/>
              <a:t/>
            </a:r>
            <a:br>
              <a:rPr lang="en-US" sz="2400" dirty="0" smtClean="0"/>
            </a:br>
            <a:r>
              <a:rPr lang="en-US" dirty="0" smtClean="0"/>
              <a:t>Elevated O</a:t>
            </a:r>
            <a:r>
              <a:rPr lang="en-US" baseline="-25000" dirty="0" smtClean="0"/>
              <a:t>3</a:t>
            </a:r>
            <a:r>
              <a:rPr lang="en-US" dirty="0" smtClean="0"/>
              <a:t> increases grain protein by reducing yield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125113" cy="1991276"/>
          </a:xfrm>
        </p:spPr>
        <p:txBody>
          <a:bodyPr/>
          <a:lstStyle/>
          <a:p>
            <a:r>
              <a:rPr lang="en-US" sz="2800" dirty="0" smtClean="0"/>
              <a:t>Impacts on Livestock Productivity Climate Change</a:t>
            </a:r>
            <a:r>
              <a:rPr lang="en-US" dirty="0" smtClean="0"/>
              <a:t/>
            </a:r>
            <a:br>
              <a:rPr lang="en-US" dirty="0" smtClean="0"/>
            </a:br>
            <a:r>
              <a:rPr lang="en-US" dirty="0" smtClean="0"/>
              <a:t>										</a:t>
            </a:r>
            <a:endParaRPr lang="en-US" dirty="0"/>
          </a:p>
        </p:txBody>
      </p:sp>
      <p:sp>
        <p:nvSpPr>
          <p:cNvPr id="3" name="Content Placeholder 2"/>
          <p:cNvSpPr>
            <a:spLocks noGrp="1"/>
          </p:cNvSpPr>
          <p:nvPr>
            <p:ph idx="1"/>
          </p:nvPr>
        </p:nvSpPr>
        <p:spPr/>
        <p:txBody>
          <a:bodyPr/>
          <a:lstStyle/>
          <a:p>
            <a:r>
              <a:rPr lang="en-US" b="1" dirty="0" smtClean="0"/>
              <a:t>Livestock Productivity</a:t>
            </a:r>
          </a:p>
          <a:p>
            <a:pPr>
              <a:buNone/>
            </a:pPr>
            <a:r>
              <a:rPr lang="en-US" dirty="0" smtClean="0"/>
              <a:t>	Livestock is an important component of agriculture sector in OIC countries. In Pakistan, the livestock sectors contributes 51% to GDP of agricultural sector. </a:t>
            </a:r>
          </a:p>
          <a:p>
            <a:pPr>
              <a:buNone/>
            </a:pPr>
            <a:r>
              <a:rPr lang="en-US" dirty="0" smtClean="0"/>
              <a:t>	Increased heat stress combined with more frequent extreme weather events will have negative consequences for livestock particularly for those bred for high yield. </a:t>
            </a:r>
          </a:p>
          <a:p>
            <a:pPr>
              <a:buNone/>
            </a:pPr>
            <a:r>
              <a:rPr lang="en-US" dirty="0" smtClean="0"/>
              <a:t>	Pathogens dangerous to livestock are expected to expand their geographical range  as a result of climate change.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Impacts of Climate Change</a:t>
            </a:r>
            <a:br>
              <a:rPr lang="en-US" dirty="0" smtClean="0"/>
            </a:br>
            <a:r>
              <a:rPr lang="en-US" dirty="0" smtClean="0"/>
              <a:t>										    </a:t>
            </a:r>
            <a:r>
              <a:rPr lang="en-US" sz="2000" dirty="0" smtClean="0"/>
              <a:t>(</a:t>
            </a:r>
            <a:r>
              <a:rPr lang="en-US" sz="2000" dirty="0" err="1" smtClean="0"/>
              <a:t>contd</a:t>
            </a:r>
            <a:r>
              <a:rPr lang="en-US" sz="2000" dirty="0" smtClean="0"/>
              <a:t> ...)</a:t>
            </a:r>
            <a:endParaRPr lang="en-US" dirty="0"/>
          </a:p>
        </p:txBody>
      </p:sp>
      <p:sp>
        <p:nvSpPr>
          <p:cNvPr id="3" name="Content Placeholder 2"/>
          <p:cNvSpPr>
            <a:spLocks noGrp="1"/>
          </p:cNvSpPr>
          <p:nvPr>
            <p:ph idx="1"/>
          </p:nvPr>
        </p:nvSpPr>
        <p:spPr>
          <a:xfrm>
            <a:off x="1009443" y="1447801"/>
            <a:ext cx="7125112" cy="4038599"/>
          </a:xfrm>
        </p:spPr>
        <p:txBody>
          <a:bodyPr/>
          <a:lstStyle/>
          <a:p>
            <a:r>
              <a:rPr lang="en-US" b="1" dirty="0" err="1" smtClean="0"/>
              <a:t>Labour</a:t>
            </a:r>
            <a:endParaRPr lang="en-US" b="1" dirty="0" smtClean="0"/>
          </a:p>
          <a:p>
            <a:pPr>
              <a:buNone/>
            </a:pPr>
            <a:r>
              <a:rPr lang="en-US" dirty="0" smtClean="0"/>
              <a:t>	In the agricultural sector, productivity of </a:t>
            </a:r>
            <a:r>
              <a:rPr lang="en-US" dirty="0" err="1" smtClean="0"/>
              <a:t>labour</a:t>
            </a:r>
            <a:r>
              <a:rPr lang="en-US" dirty="0" smtClean="0"/>
              <a:t>, particularly the manual </a:t>
            </a:r>
            <a:r>
              <a:rPr lang="en-US" dirty="0" err="1" smtClean="0"/>
              <a:t>labour</a:t>
            </a:r>
            <a:r>
              <a:rPr lang="en-US" dirty="0" smtClean="0"/>
              <a:t>, falls in the humid and hot climate as a result of heat stress and vector borne diseases. </a:t>
            </a:r>
          </a:p>
          <a:p>
            <a:r>
              <a:rPr lang="en-US" dirty="0" smtClean="0"/>
              <a:t>Availability of </a:t>
            </a:r>
            <a:r>
              <a:rPr lang="en-US" dirty="0" err="1" smtClean="0"/>
              <a:t>labour</a:t>
            </a:r>
            <a:r>
              <a:rPr lang="en-US" dirty="0" smtClean="0"/>
              <a:t> at proper time is also becoming a problem due to competitive jobs in other sectors in the urban areas.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p:txBody>
          <a:bodyPr>
            <a:normAutofit/>
          </a:bodyPr>
          <a:lstStyle/>
          <a:p>
            <a:r>
              <a:rPr lang="en-US" b="1" dirty="0" smtClean="0"/>
              <a:t>Intensify Research for Enhanced understanding of Climate-Agriculture nexus</a:t>
            </a:r>
            <a:r>
              <a:rPr lang="en-US" dirty="0" smtClean="0"/>
              <a:t>: Understanding of the complex interactions of climate with agricultural production, in particular in relation to food security. </a:t>
            </a:r>
          </a:p>
          <a:p>
            <a:r>
              <a:rPr lang="en-US" b="1" dirty="0" smtClean="0"/>
              <a:t>Capacity to assess impacts of climate change and adaptation measures</a:t>
            </a:r>
            <a:r>
              <a:rPr lang="en-US" dirty="0" smtClean="0"/>
              <a:t>: by developing simulation models of crop production, suitable for use in different ecological conditions</a:t>
            </a:r>
          </a:p>
          <a:p>
            <a:r>
              <a:rPr lang="en-US" b="1" dirty="0" smtClean="0"/>
              <a:t>Development of new Crop varieties</a:t>
            </a:r>
            <a:r>
              <a:rPr lang="en-US" dirty="0" smtClean="0"/>
              <a:t>: Tolerant to high temperature, drought and of short duration. </a:t>
            </a:r>
          </a:p>
          <a:p>
            <a:r>
              <a:rPr lang="en-US" b="1" dirty="0" smtClean="0"/>
              <a:t>Improved crop rotation systems</a:t>
            </a:r>
            <a:r>
              <a:rPr lang="en-US" dirty="0" smtClean="0"/>
              <a:t>: High temperatures reduce crop yields and quality, so choice of appropriate crops and cultivars is a good option.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a:t>
            </a:r>
            <a:r>
              <a:rPr lang="en-US" sz="2000" dirty="0" smtClean="0"/>
              <a:t>(contd.)</a:t>
            </a:r>
            <a:endParaRPr lang="en-US" sz="2000" dirty="0"/>
          </a:p>
        </p:txBody>
      </p:sp>
      <p:sp>
        <p:nvSpPr>
          <p:cNvPr id="3" name="Content Placeholder 2"/>
          <p:cNvSpPr>
            <a:spLocks noGrp="1"/>
          </p:cNvSpPr>
          <p:nvPr>
            <p:ph idx="1"/>
          </p:nvPr>
        </p:nvSpPr>
        <p:spPr/>
        <p:txBody>
          <a:bodyPr/>
          <a:lstStyle/>
          <a:p>
            <a:r>
              <a:rPr lang="en-US" b="1" dirty="0" smtClean="0"/>
              <a:t>Establish an emergency response system</a:t>
            </a:r>
            <a:r>
              <a:rPr lang="en-US" dirty="0" smtClean="0"/>
              <a:t>: e.g. Food Bank at both national and OIC level.</a:t>
            </a:r>
          </a:p>
          <a:p>
            <a:r>
              <a:rPr lang="en-US" b="1" dirty="0" smtClean="0"/>
              <a:t>Inter-OIC trade in agricultural commodities </a:t>
            </a:r>
            <a:r>
              <a:rPr lang="en-US" dirty="0" smtClean="0"/>
              <a:t>be encouraged. Trade barriers should be removed.</a:t>
            </a:r>
          </a:p>
          <a:p>
            <a:r>
              <a:rPr lang="en-US" b="1" dirty="0" smtClean="0"/>
              <a:t>More inter-OIC investments in agriculture</a:t>
            </a:r>
            <a:r>
              <a:rPr lang="en-US" dirty="0" smtClean="0"/>
              <a:t>. In water management, food sectors and R&amp;D sector.</a:t>
            </a:r>
          </a:p>
          <a:p>
            <a:r>
              <a:rPr lang="en-US" b="1" dirty="0" smtClean="0"/>
              <a:t>Establish Centers of Excellence </a:t>
            </a:r>
            <a:r>
              <a:rPr lang="en-US" dirty="0" smtClean="0"/>
              <a:t>in various fields for multidisciplinary research.</a:t>
            </a:r>
          </a:p>
          <a:p>
            <a:r>
              <a:rPr lang="en-US" b="1" dirty="0" smtClean="0"/>
              <a:t>Facilitate visits of experts </a:t>
            </a:r>
            <a:r>
              <a:rPr lang="en-US" dirty="0" smtClean="0"/>
              <a:t>to</a:t>
            </a:r>
            <a:r>
              <a:rPr lang="en-US" b="1" dirty="0" smtClean="0"/>
              <a:t> </a:t>
            </a:r>
            <a:r>
              <a:rPr lang="en-US" dirty="0" smtClean="0"/>
              <a:t>different countries for problem solving and general guidance.</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WordArt 3"/>
          <p:cNvSpPr>
            <a:spLocks noChangeArrowheads="1" noChangeShapeType="1" noTextEdit="1"/>
          </p:cNvSpPr>
          <p:nvPr/>
        </p:nvSpPr>
        <p:spPr bwMode="auto">
          <a:xfrm>
            <a:off x="3886200" y="4114800"/>
            <a:ext cx="2362200" cy="1028700"/>
          </a:xfrm>
          <a:prstGeom prst="rect">
            <a:avLst/>
          </a:prstGeom>
        </p:spPr>
        <p:txBody>
          <a:bodyPr wrap="none" fromWordArt="1">
            <a:prstTxWarp prst="textSlantUp">
              <a:avLst>
                <a:gd name="adj" fmla="val 32056"/>
              </a:avLst>
            </a:prstTxWarp>
          </a:bodyPr>
          <a:lstStyle/>
          <a:p>
            <a:pPr algn="ctr"/>
            <a:r>
              <a:rPr lang="en-US" sz="3600" kern="10" dirty="0" smtClean="0">
                <a:ln w="9525">
                  <a:solidFill>
                    <a:srgbClr val="CC99FF"/>
                  </a:solidFill>
                  <a:round/>
                  <a:headEnd/>
                  <a:tailEnd/>
                </a:ln>
                <a:solidFill>
                  <a:schemeClr val="tx2">
                    <a:lumMod val="50000"/>
                  </a:schemeClr>
                </a:solidFill>
                <a:effectLst>
                  <a:outerShdw dist="53882" dir="2700000" algn="ctr" rotWithShape="0">
                    <a:srgbClr val="9999FF"/>
                  </a:outerShdw>
                </a:effectLst>
                <a:latin typeface="Gloucester MT Extra Condensed" pitchFamily="18" charset="0"/>
                <a:ea typeface="宋体"/>
                <a:cs typeface="Segoe UI Semibold" pitchFamily="34" charset="0"/>
              </a:rPr>
              <a:t>Thanks</a:t>
            </a:r>
            <a:endParaRPr lang="en-US" sz="3600" kern="10" dirty="0">
              <a:ln w="9525">
                <a:solidFill>
                  <a:srgbClr val="CC99FF"/>
                </a:solidFill>
                <a:round/>
                <a:headEnd/>
                <a:tailEnd/>
              </a:ln>
              <a:solidFill>
                <a:schemeClr val="tx2">
                  <a:lumMod val="50000"/>
                </a:schemeClr>
              </a:solidFill>
              <a:effectLst>
                <a:outerShdw dist="53882" dir="2700000" algn="ctr" rotWithShape="0">
                  <a:srgbClr val="9999FF"/>
                </a:outerShdw>
              </a:effectLst>
              <a:latin typeface="Gloucester MT Extra Condensed" pitchFamily="18" charset="0"/>
              <a:ea typeface="宋体"/>
              <a:cs typeface="Segoe UI Semibold" pitchFamily="34" charset="0"/>
            </a:endParaRPr>
          </a:p>
        </p:txBody>
      </p:sp>
      <p:pic>
        <p:nvPicPr>
          <p:cNvPr id="38915" name="Picture 5" descr="gcisclogo"/>
          <p:cNvPicPr>
            <a:picLocks noGrp="1" noChangeAspect="1" noChangeArrowheads="1"/>
          </p:cNvPicPr>
          <p:nvPr>
            <p:ph idx="1"/>
          </p:nvPr>
        </p:nvPicPr>
        <p:blipFill>
          <a:blip r:embed="rId2" cstate="print"/>
          <a:srcRect/>
          <a:stretch>
            <a:fillRect/>
          </a:stretch>
        </p:blipFill>
        <p:spPr>
          <a:xfrm>
            <a:off x="3435350" y="1371600"/>
            <a:ext cx="2813050" cy="2779713"/>
          </a:xfr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81000"/>
            <a:ext cx="7772400" cy="828675"/>
          </a:xfrm>
        </p:spPr>
        <p:txBody>
          <a:bodyPr/>
          <a:lstStyle/>
          <a:p>
            <a:pPr>
              <a:defRPr/>
            </a:pPr>
            <a:r>
              <a:rPr lang="en-US" dirty="0" smtClean="0"/>
              <a:t>Changing Climatic Trends - Global</a:t>
            </a:r>
            <a:endParaRPr lang="en-US" b="0" dirty="0" smtClean="0">
              <a:solidFill>
                <a:schemeClr val="accent2"/>
              </a:solidFill>
            </a:endParaRPr>
          </a:p>
        </p:txBody>
      </p:sp>
      <p:sp>
        <p:nvSpPr>
          <p:cNvPr id="13315" name="Rectangle 3"/>
          <p:cNvSpPr>
            <a:spLocks noGrp="1" noChangeArrowheads="1"/>
          </p:cNvSpPr>
          <p:nvPr>
            <p:ph type="body" idx="1"/>
          </p:nvPr>
        </p:nvSpPr>
        <p:spPr>
          <a:xfrm>
            <a:off x="228600" y="1295400"/>
            <a:ext cx="8915400" cy="5195888"/>
          </a:xfrm>
        </p:spPr>
        <p:txBody>
          <a:bodyPr>
            <a:normAutofit lnSpcReduction="10000"/>
          </a:bodyPr>
          <a:lstStyle/>
          <a:p>
            <a:pPr>
              <a:lnSpc>
                <a:spcPct val="90000"/>
              </a:lnSpc>
              <a:defRPr/>
            </a:pPr>
            <a:r>
              <a:rPr lang="en-US" sz="2400" dirty="0" smtClean="0"/>
              <a:t>Increasing concentration of CO</a:t>
            </a:r>
            <a:r>
              <a:rPr lang="en-US" sz="2400" baseline="-25000" dirty="0" smtClean="0"/>
              <a:t>2 </a:t>
            </a:r>
            <a:r>
              <a:rPr lang="en-US" sz="2400" dirty="0" smtClean="0"/>
              <a:t>in the atmosphere</a:t>
            </a:r>
          </a:p>
          <a:p>
            <a:pPr lvl="2">
              <a:lnSpc>
                <a:spcPct val="90000"/>
              </a:lnSpc>
              <a:defRPr/>
            </a:pPr>
            <a:r>
              <a:rPr lang="en-US" dirty="0" smtClean="0"/>
              <a:t>Pre-industrial revolution (1780s)		280 ppm</a:t>
            </a:r>
          </a:p>
          <a:p>
            <a:pPr lvl="2">
              <a:lnSpc>
                <a:spcPct val="90000"/>
              </a:lnSpc>
              <a:defRPr/>
            </a:pPr>
            <a:r>
              <a:rPr lang="en-US" dirty="0" smtClean="0"/>
              <a:t>Present (2013	)				400 ppm</a:t>
            </a:r>
          </a:p>
          <a:p>
            <a:pPr lvl="2">
              <a:lnSpc>
                <a:spcPct val="90000"/>
              </a:lnSpc>
              <a:defRPr/>
            </a:pPr>
            <a:r>
              <a:rPr lang="en-US" dirty="0" smtClean="0"/>
              <a:t>Expected level (2100)				421 - 936 ppm</a:t>
            </a:r>
          </a:p>
          <a:p>
            <a:pPr>
              <a:lnSpc>
                <a:spcPct val="90000"/>
              </a:lnSpc>
              <a:defRPr/>
            </a:pPr>
            <a:r>
              <a:rPr lang="en-US" sz="2400" dirty="0" smtClean="0"/>
              <a:t>Rising surface temperatures</a:t>
            </a:r>
          </a:p>
          <a:p>
            <a:pPr lvl="2">
              <a:lnSpc>
                <a:spcPct val="90000"/>
              </a:lnSpc>
              <a:defRPr/>
            </a:pPr>
            <a:r>
              <a:rPr lang="en-US" dirty="0" smtClean="0"/>
              <a:t>Global Av. Temp. rise (20</a:t>
            </a:r>
            <a:r>
              <a:rPr lang="en-US" baseline="30000" dirty="0" smtClean="0"/>
              <a:t>th</a:t>
            </a:r>
            <a:r>
              <a:rPr lang="en-US" dirty="0" smtClean="0"/>
              <a:t> century)	0.6 °C</a:t>
            </a:r>
          </a:p>
          <a:p>
            <a:pPr lvl="2">
              <a:lnSpc>
                <a:spcPct val="90000"/>
              </a:lnSpc>
              <a:defRPr/>
            </a:pPr>
            <a:r>
              <a:rPr lang="en-US" dirty="0" smtClean="0"/>
              <a:t>Projections for 2100				1.5 - 4.5°C</a:t>
            </a:r>
          </a:p>
          <a:p>
            <a:pPr>
              <a:lnSpc>
                <a:spcPct val="90000"/>
              </a:lnSpc>
              <a:defRPr/>
            </a:pPr>
            <a:r>
              <a:rPr lang="en-US" sz="2400" dirty="0" smtClean="0"/>
              <a:t>Sea level rise by 2100		0.26 - 0.82 m	</a:t>
            </a:r>
          </a:p>
          <a:p>
            <a:pPr>
              <a:lnSpc>
                <a:spcPct val="90000"/>
              </a:lnSpc>
              <a:defRPr/>
            </a:pPr>
            <a:r>
              <a:rPr lang="en-US" sz="2400" dirty="0" smtClean="0"/>
              <a:t>Changing rainfall patterns and Extreme events</a:t>
            </a:r>
          </a:p>
          <a:p>
            <a:pPr lvl="1">
              <a:defRPr/>
            </a:pPr>
            <a:r>
              <a:rPr lang="en-US" sz="1900" dirty="0" smtClean="0"/>
              <a:t>Considerable increase in Frequency and Intensity of Extreme Climatic Events (cyclonic storms, floods, droughts etc).</a:t>
            </a:r>
          </a:p>
          <a:p>
            <a:pPr lvl="1">
              <a:defRPr/>
            </a:pPr>
            <a:r>
              <a:rPr lang="en-US" sz="1900" dirty="0" smtClean="0"/>
              <a:t>Monsoon onset is likely to become earlier or not to change much. Monsoon retreat dates will likely be delayed, resulting in lengthening of the monsoon season in many regions. </a:t>
            </a:r>
          </a:p>
          <a:p>
            <a:pPr>
              <a:lnSpc>
                <a:spcPct val="90000"/>
              </a:lnSpc>
              <a:defRPr/>
            </a:pPr>
            <a:endParaRPr lang="en-US" sz="2400" dirty="0" smtClean="0"/>
          </a:p>
        </p:txBody>
      </p:sp>
      <p:sp>
        <p:nvSpPr>
          <p:cNvPr id="182276" name="Text Box 4"/>
          <p:cNvSpPr txBox="1">
            <a:spLocks noChangeArrowheads="1"/>
          </p:cNvSpPr>
          <p:nvPr/>
        </p:nvSpPr>
        <p:spPr bwMode="auto">
          <a:xfrm>
            <a:off x="6477000" y="6172200"/>
            <a:ext cx="2819400" cy="369332"/>
          </a:xfrm>
          <a:prstGeom prst="rect">
            <a:avLst/>
          </a:prstGeom>
          <a:noFill/>
          <a:ln w="12700" cap="sq">
            <a:noFill/>
            <a:miter lim="800000"/>
            <a:headEnd type="none" w="sm" len="sm"/>
            <a:tailEnd type="none" w="sm" len="sm"/>
          </a:ln>
          <a:effectLst/>
        </p:spPr>
        <p:txBody>
          <a:bodyPr wrap="square">
            <a:spAutoFit/>
          </a:bodyPr>
          <a:lstStyle/>
          <a:p>
            <a:pPr>
              <a:spcBef>
                <a:spcPct val="50000"/>
              </a:spcBef>
              <a:defRPr/>
            </a:pPr>
            <a:r>
              <a:rPr lang="en-US" dirty="0">
                <a:effectLst>
                  <a:outerShdw blurRad="38100" dist="38100" dir="2700000" algn="tl">
                    <a:srgbClr val="FFFFFF"/>
                  </a:outerShdw>
                </a:effectLst>
                <a:latin typeface="Garamond" pitchFamily="18" charset="0"/>
              </a:rPr>
              <a:t>Source: IPCC,  2014</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Climate Stimuli</a:t>
            </a:r>
            <a:endParaRPr lang="en-US" dirty="0"/>
          </a:p>
        </p:txBody>
      </p:sp>
      <p:sp>
        <p:nvSpPr>
          <p:cNvPr id="3" name="Content Placeholder 2"/>
          <p:cNvSpPr>
            <a:spLocks noGrp="1"/>
          </p:cNvSpPr>
          <p:nvPr>
            <p:ph idx="1"/>
          </p:nvPr>
        </p:nvSpPr>
        <p:spPr/>
        <p:txBody>
          <a:bodyPr>
            <a:normAutofit/>
          </a:bodyPr>
          <a:lstStyle/>
          <a:p>
            <a:r>
              <a:rPr lang="en-US" sz="2400" dirty="0" smtClean="0"/>
              <a:t>Climate variability</a:t>
            </a:r>
          </a:p>
          <a:p>
            <a:pPr>
              <a:buNone/>
            </a:pPr>
            <a:r>
              <a:rPr lang="en-US" dirty="0" smtClean="0"/>
              <a:t>	</a:t>
            </a:r>
            <a:r>
              <a:rPr lang="en-US" sz="2000" dirty="0" smtClean="0"/>
              <a:t>Refers to short-term (seasonal, annual and inter-annual, several years) variations in climate including the fluctuations associated with El Nino (dry) and La Nina (wet) environments.</a:t>
            </a:r>
          </a:p>
          <a:p>
            <a:r>
              <a:rPr lang="en-US" sz="2400" dirty="0" smtClean="0"/>
              <a:t>Climate Change</a:t>
            </a:r>
          </a:p>
          <a:p>
            <a:pPr>
              <a:buNone/>
            </a:pPr>
            <a:r>
              <a:rPr lang="en-US" dirty="0" smtClean="0"/>
              <a:t>	</a:t>
            </a:r>
            <a:r>
              <a:rPr lang="en-US" sz="2000" dirty="0" smtClean="0"/>
              <a:t>Refers to long-term (decadal or longer) trends in climate averages such as global warming that has been observed over the past century and long-term changes in variability (e.g. in frequency, severity and duration of extreme events).</a:t>
            </a: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1"/>
          <p:cNvSpPr txBox="1">
            <a:spLocks noGrp="1"/>
          </p:cNvSpPr>
          <p:nvPr/>
        </p:nvSpPr>
        <p:spPr bwMode="auto">
          <a:xfrm>
            <a:off x="457200" y="6245225"/>
            <a:ext cx="2133600" cy="476250"/>
          </a:xfrm>
          <a:prstGeom prst="rect">
            <a:avLst/>
          </a:prstGeom>
          <a:noFill/>
          <a:ln w="9525">
            <a:noFill/>
            <a:miter lim="800000"/>
            <a:headEnd/>
            <a:tailEnd/>
          </a:ln>
        </p:spPr>
        <p:txBody>
          <a:bodyPr/>
          <a:lstStyle/>
          <a:p>
            <a:fld id="{51E93065-96F4-427E-9F2C-6AAF875596BC}" type="slidenum">
              <a:rPr lang="en-US" sz="1400"/>
              <a:pPr/>
              <a:t>5</a:t>
            </a:fld>
            <a:endParaRPr lang="en-US" sz="1400"/>
          </a:p>
        </p:txBody>
      </p:sp>
      <p:graphicFrame>
        <p:nvGraphicFramePr>
          <p:cNvPr id="1026" name="Object 2"/>
          <p:cNvGraphicFramePr>
            <a:graphicFrameLocks noChangeAspect="1"/>
          </p:cNvGraphicFramePr>
          <p:nvPr/>
        </p:nvGraphicFramePr>
        <p:xfrm>
          <a:off x="-609600" y="0"/>
          <a:ext cx="10515600" cy="7348538"/>
        </p:xfrm>
        <a:graphic>
          <a:graphicData uri="http://schemas.openxmlformats.org/presentationml/2006/ole">
            <p:oleObj spid="_x0000_s89090" name="Document" r:id="rId3" imgW="5404960" imgH="3503738" progId="Word.Document.8">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System</a:t>
            </a:r>
            <a:endParaRPr lang="en-US" dirty="0"/>
          </a:p>
        </p:txBody>
      </p:sp>
      <p:sp>
        <p:nvSpPr>
          <p:cNvPr id="3" name="Content Placeholder 2"/>
          <p:cNvSpPr>
            <a:spLocks noGrp="1"/>
          </p:cNvSpPr>
          <p:nvPr>
            <p:ph idx="1"/>
          </p:nvPr>
        </p:nvSpPr>
        <p:spPr/>
        <p:txBody>
          <a:bodyPr/>
          <a:lstStyle/>
          <a:p>
            <a:pPr>
              <a:buNone/>
            </a:pPr>
            <a:r>
              <a:rPr lang="en-US" dirty="0" smtClean="0"/>
              <a:t>	Refers to ‘all processes and infrastructure involved in satisfying a population’s food security’. It comprises production and non-production elements:</a:t>
            </a:r>
          </a:p>
          <a:p>
            <a:r>
              <a:rPr lang="en-US" b="1" dirty="0" smtClean="0"/>
              <a:t>Production Elements</a:t>
            </a:r>
            <a:r>
              <a:rPr lang="en-US" dirty="0" smtClean="0"/>
              <a:t>: Crops (growing, harvesting); Livestock (rearing); Fish (catching). Agriculture is the producer of food and the sector highly sensitive to climate change.</a:t>
            </a:r>
          </a:p>
          <a:p>
            <a:r>
              <a:rPr lang="en-US" b="1" dirty="0" smtClean="0"/>
              <a:t>Non-Production Elements</a:t>
            </a:r>
            <a:r>
              <a:rPr lang="en-US" dirty="0" smtClean="0"/>
              <a:t>: Storing, processing, packaging, transporting, marketing, consumption and disposing of food waste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Drivers of Food System</a:t>
            </a:r>
            <a:endParaRPr lang="en-US" dirty="0"/>
          </a:p>
        </p:txBody>
      </p:sp>
      <p:sp>
        <p:nvSpPr>
          <p:cNvPr id="3" name="Content Placeholder 2"/>
          <p:cNvSpPr>
            <a:spLocks noGrp="1"/>
          </p:cNvSpPr>
          <p:nvPr>
            <p:ph idx="1"/>
          </p:nvPr>
        </p:nvSpPr>
        <p:spPr/>
        <p:txBody>
          <a:bodyPr/>
          <a:lstStyle/>
          <a:p>
            <a:r>
              <a:rPr lang="en-US" b="1" dirty="0" smtClean="0"/>
              <a:t>Climatic Elements</a:t>
            </a:r>
            <a:r>
              <a:rPr lang="en-US" dirty="0" smtClean="0"/>
              <a:t>: Temperature, Precipitation, Carbon dioxide, Ozone, Humidity, Solar Radiation</a:t>
            </a:r>
          </a:p>
          <a:p>
            <a:pPr>
              <a:buNone/>
            </a:pPr>
            <a:endParaRPr lang="en-US" dirty="0" smtClean="0"/>
          </a:p>
          <a:p>
            <a:r>
              <a:rPr lang="en-US" b="1" dirty="0" smtClean="0"/>
              <a:t>Non-Climatic Elements</a:t>
            </a:r>
            <a:r>
              <a:rPr lang="en-US" dirty="0" smtClean="0"/>
              <a:t>: Soil Fertility, Irrigation, Fertilization, Cultivar Improvement, Demography (Population), Economics, Socio-political, Conflicts.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Grp="1" noChangeAspect="1" noChangeArrowheads="1"/>
          </p:cNvPicPr>
          <p:nvPr>
            <p:ph idx="1"/>
          </p:nvPr>
        </p:nvPicPr>
        <p:blipFill>
          <a:blip r:embed="rId2" cstate="print"/>
          <a:srcRect/>
          <a:stretch>
            <a:fillRect/>
          </a:stretch>
        </p:blipFill>
        <p:spPr>
          <a:xfrm>
            <a:off x="0" y="1447800"/>
            <a:ext cx="9144000" cy="5410200"/>
          </a:xfrm>
        </p:spPr>
      </p:pic>
      <p:sp>
        <p:nvSpPr>
          <p:cNvPr id="12291" name="TextBox 1"/>
          <p:cNvSpPr txBox="1">
            <a:spLocks noChangeArrowheads="1"/>
          </p:cNvSpPr>
          <p:nvPr/>
        </p:nvSpPr>
        <p:spPr bwMode="auto">
          <a:xfrm>
            <a:off x="990600" y="381000"/>
            <a:ext cx="6934200" cy="584200"/>
          </a:xfrm>
          <a:prstGeom prst="rect">
            <a:avLst/>
          </a:prstGeom>
          <a:noFill/>
          <a:ln w="9525">
            <a:noFill/>
            <a:miter lim="800000"/>
            <a:headEnd/>
            <a:tailEnd/>
          </a:ln>
        </p:spPr>
        <p:txBody>
          <a:bodyPr>
            <a:spAutoFit/>
          </a:bodyPr>
          <a:lstStyle/>
          <a:p>
            <a:r>
              <a:rPr lang="en-US" sz="3200" b="1" dirty="0">
                <a:latin typeface="Times New Roman" pitchFamily="18" charset="0"/>
                <a:cs typeface="Times New Roman" pitchFamily="18" charset="0"/>
              </a:rPr>
              <a:t>Climate –Water- Agriculture Linkages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75724"/>
            <a:ext cx="7220155" cy="924475"/>
          </a:xfrm>
        </p:spPr>
        <p:txBody>
          <a:bodyPr/>
          <a:lstStyle/>
          <a:p>
            <a:r>
              <a:rPr lang="en-US" sz="2800" dirty="0" smtClean="0"/>
              <a:t>OIC Countries – Common features</a:t>
            </a:r>
            <a:endParaRPr lang="en-US" sz="2800" dirty="0"/>
          </a:p>
        </p:txBody>
      </p:sp>
      <p:sp>
        <p:nvSpPr>
          <p:cNvPr id="3" name="Content Placeholder 2"/>
          <p:cNvSpPr>
            <a:spLocks noGrp="1"/>
          </p:cNvSpPr>
          <p:nvPr>
            <p:ph idx="1"/>
          </p:nvPr>
        </p:nvSpPr>
        <p:spPr/>
        <p:txBody>
          <a:bodyPr/>
          <a:lstStyle/>
          <a:p>
            <a:r>
              <a:rPr lang="en-US" dirty="0" smtClean="0"/>
              <a:t>Situated in tropical and subtropical region</a:t>
            </a:r>
          </a:p>
          <a:p>
            <a:r>
              <a:rPr lang="en-US" dirty="0" smtClean="0"/>
              <a:t>Increasing temperatures, varying precipitation</a:t>
            </a:r>
          </a:p>
          <a:p>
            <a:r>
              <a:rPr lang="en-US" dirty="0" smtClean="0"/>
              <a:t>Water scarcity compounded by trans-boundary water sharing</a:t>
            </a:r>
          </a:p>
          <a:p>
            <a:r>
              <a:rPr lang="en-US" dirty="0" smtClean="0"/>
              <a:t>Depend on agriculture for food security which is highly climate sensitive</a:t>
            </a:r>
          </a:p>
          <a:p>
            <a:r>
              <a:rPr lang="en-US" dirty="0" smtClean="0"/>
              <a:t>Low technological base</a:t>
            </a:r>
          </a:p>
          <a:p>
            <a:r>
              <a:rPr lang="en-US" dirty="0" smtClean="0"/>
              <a:t>Weather very harsh; frequent dust storms, sea storms, high temperatures, soil erosion due to wind</a:t>
            </a:r>
          </a:p>
          <a:p>
            <a:r>
              <a:rPr lang="en-US" dirty="0" smtClean="0"/>
              <a:t>Increase in climate extreme events</a:t>
            </a:r>
            <a:endParaRPr lang="en-US" dirty="0"/>
          </a:p>
        </p:txBody>
      </p:sp>
    </p:spTree>
  </p:cSld>
  <p:clrMapOvr>
    <a:masterClrMapping/>
  </p:clrMapOvr>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TC102455596[[fn=Spring]]</Template>
  <TotalTime>1135</TotalTime>
  <Words>1234</Words>
  <Application>Microsoft Office PowerPoint</Application>
  <PresentationFormat>On-screen Show (4:3)</PresentationFormat>
  <Paragraphs>191</Paragraphs>
  <Slides>25</Slides>
  <Notes>5</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25</vt:i4>
      </vt:variant>
    </vt:vector>
  </HeadingPairs>
  <TitlesOfParts>
    <vt:vector size="28" baseType="lpstr">
      <vt:lpstr>Spring</vt:lpstr>
      <vt:lpstr>Document</vt:lpstr>
      <vt:lpstr>Chart</vt:lpstr>
      <vt:lpstr>Climate Change Aspersions on Food and Agriculture in the OIC Countries</vt:lpstr>
      <vt:lpstr>Slide 2</vt:lpstr>
      <vt:lpstr>Changing Climatic Trends - Global</vt:lpstr>
      <vt:lpstr>Climate Stimuli</vt:lpstr>
      <vt:lpstr>Slide 5</vt:lpstr>
      <vt:lpstr>Food System</vt:lpstr>
      <vt:lpstr>Drivers of Food System</vt:lpstr>
      <vt:lpstr>Slide 8</vt:lpstr>
      <vt:lpstr>OIC Countries – Common features</vt:lpstr>
      <vt:lpstr>Impacts of climate change  on Crops</vt:lpstr>
      <vt:lpstr>Impacts on Growing Season Length</vt:lpstr>
      <vt:lpstr>Impact of rise in temperature on wheat Growing Season Length in Northern and Southern parts of Pakistan</vt:lpstr>
      <vt:lpstr>Impacts on yield       </vt:lpstr>
      <vt:lpstr>Projected changes in crop yield at global level due to climate change over 21stcentury (IPCC, 2014)</vt:lpstr>
      <vt:lpstr>Wheat Yield in different agro-climatic zones of Pakistan as a function of time under A2 Scenario</vt:lpstr>
      <vt:lpstr>Basmati Rice Yield in Southern Semi-arid Plains of Pakistan under A2 and B2 Scenarios</vt:lpstr>
      <vt:lpstr>Impacts of Climate Change on Water Supply </vt:lpstr>
      <vt:lpstr>Impacts of Climate Change on Price Volatility           </vt:lpstr>
      <vt:lpstr>Impacts on Food Quality and Economic Value</vt:lpstr>
      <vt:lpstr>Impacts on Crop/Food Quality  </vt:lpstr>
      <vt:lpstr>Impacts on Livestock Productivity Climate Change           </vt:lpstr>
      <vt:lpstr>Impacts of Climate Change               (contd ...)</vt:lpstr>
      <vt:lpstr>Recommendations</vt:lpstr>
      <vt:lpstr>Recommendations    (contd.)</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Plants-People-Climate Nexus: From Sustenance to Sustainability</dc:title>
  <dc:creator>Goheer</dc:creator>
  <cp:lastModifiedBy>Wokshop2</cp:lastModifiedBy>
  <cp:revision>117</cp:revision>
  <dcterms:created xsi:type="dcterms:W3CDTF">2013-10-31T05:00:05Z</dcterms:created>
  <dcterms:modified xsi:type="dcterms:W3CDTF">2014-12-02T05:47:11Z</dcterms:modified>
</cp:coreProperties>
</file>