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74" r:id="rId2"/>
    <p:sldId id="256" r:id="rId3"/>
    <p:sldId id="305" r:id="rId4"/>
    <p:sldId id="347" r:id="rId5"/>
    <p:sldId id="272" r:id="rId6"/>
    <p:sldId id="279" r:id="rId7"/>
    <p:sldId id="307" r:id="rId8"/>
    <p:sldId id="276" r:id="rId9"/>
    <p:sldId id="280" r:id="rId10"/>
    <p:sldId id="278" r:id="rId11"/>
    <p:sldId id="309" r:id="rId12"/>
    <p:sldId id="303" r:id="rId13"/>
    <p:sldId id="322" r:id="rId14"/>
    <p:sldId id="314" r:id="rId15"/>
    <p:sldId id="318" r:id="rId16"/>
    <p:sldId id="319" r:id="rId17"/>
    <p:sldId id="320" r:id="rId18"/>
    <p:sldId id="315" r:id="rId19"/>
    <p:sldId id="316" r:id="rId20"/>
    <p:sldId id="329" r:id="rId21"/>
    <p:sldId id="321" r:id="rId22"/>
    <p:sldId id="313" r:id="rId23"/>
    <p:sldId id="310" r:id="rId24"/>
    <p:sldId id="352" r:id="rId25"/>
    <p:sldId id="363" r:id="rId26"/>
    <p:sldId id="365" r:id="rId27"/>
    <p:sldId id="364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6" r:id="rId37"/>
  </p:sldIdLst>
  <p:sldSz cx="9144000" cy="6858000" type="screen4x3"/>
  <p:notesSz cx="6858000" cy="9144000"/>
  <p:custDataLst>
    <p:tags r:id="rId3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699" autoAdjust="0"/>
    <p:restoredTop sz="94624" autoAdjust="0"/>
  </p:normalViewPr>
  <p:slideViewPr>
    <p:cSldViewPr>
      <p:cViewPr>
        <p:scale>
          <a:sx n="75" d="100"/>
          <a:sy n="75" d="100"/>
        </p:scale>
        <p:origin x="-168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C9228-CF36-429C-AEF7-C6443DC5AA58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F1D22-AA2B-45CF-9CC9-B8463873C1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215C-E3FC-4758-A774-FBF983CFB46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F1D22-AA2B-45CF-9CC9-B8463873C199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EE21-B511-45A7-A385-39E510871164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226C-4511-4D8E-8CD6-6A6360400B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EE21-B511-45A7-A385-39E510871164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226C-4511-4D8E-8CD6-6A6360400B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EE21-B511-45A7-A385-39E510871164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226C-4511-4D8E-8CD6-6A6360400B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B7DC44-6061-4168-B7A1-AEFB85DFF848}" type="datetime1">
              <a:rPr lang="fr-FR"/>
              <a:pPr/>
              <a:t>27/11/2014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B0622F8-1D90-4875-9D19-C399710811F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8001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00200" y="1676400"/>
            <a:ext cx="7391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3810000"/>
            <a:ext cx="7391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895600" y="6248400"/>
            <a:ext cx="3352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Séminaire CAS – Alger, 22 et 23 /01/2003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D63735-06D6-406A-BDF1-795407C7EDA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EE21-B511-45A7-A385-39E510871164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226C-4511-4D8E-8CD6-6A6360400B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EE21-B511-45A7-A385-39E510871164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226C-4511-4D8E-8CD6-6A6360400B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EE21-B511-45A7-A385-39E510871164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226C-4511-4D8E-8CD6-6A6360400B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EE21-B511-45A7-A385-39E510871164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226C-4511-4D8E-8CD6-6A6360400B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EE21-B511-45A7-A385-39E510871164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226C-4511-4D8E-8CD6-6A6360400B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EE21-B511-45A7-A385-39E510871164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226C-4511-4D8E-8CD6-6A6360400B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EE21-B511-45A7-A385-39E510871164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226C-4511-4D8E-8CD6-6A6360400B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EE21-B511-45A7-A385-39E510871164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0E226C-4511-4D8E-8CD6-6A6360400B7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E3EE21-B511-45A7-A385-39E510871164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0E226C-4511-4D8E-8CD6-6A6360400B7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49FC-6FC7-4DB8-8CF0-BAEFAF83292D}" type="slidenum">
              <a:rPr lang="fr-FR"/>
              <a:pPr/>
              <a:t>1</a:t>
            </a:fld>
            <a:endParaRPr lang="fr-FR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4132" name="Picture 4" descr="Eau s'écoulant à la surface d'une feuille de grande capuc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76"/>
            <a:ext cx="9144000" cy="6858000"/>
          </a:xfrm>
          <a:prstGeom prst="rect">
            <a:avLst/>
          </a:prstGeom>
          <a:noFill/>
        </p:spPr>
      </p:pic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0" y="1571612"/>
            <a:ext cx="91440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5400" b="1" dirty="0" smtClean="0">
                <a:solidFill>
                  <a:srgbClr val="0000FF"/>
                </a:solidFill>
                <a:latin typeface="Algerian" pitchFamily="82" charset="0"/>
              </a:rPr>
              <a:t>SUSTAINABLE DEVELOPMENT </a:t>
            </a:r>
          </a:p>
          <a:p>
            <a:pPr algn="ctr">
              <a:spcBef>
                <a:spcPct val="50000"/>
              </a:spcBef>
            </a:pPr>
            <a:r>
              <a:rPr lang="fr-FR" sz="5400" b="1" dirty="0" smtClean="0">
                <a:solidFill>
                  <a:srgbClr val="0000FF"/>
                </a:solidFill>
                <a:latin typeface="Algerian" pitchFamily="82" charset="0"/>
              </a:rPr>
              <a:t>THE CHALLENGE OF </a:t>
            </a:r>
            <a:r>
              <a:rPr lang="fr-FR" sz="5400" b="1" dirty="0" smtClean="0">
                <a:solidFill>
                  <a:srgbClr val="0000FF"/>
                </a:solidFill>
                <a:latin typeface="Algerian" pitchFamily="82" charset="0"/>
              </a:rPr>
              <a:t>WATER </a:t>
            </a:r>
            <a:r>
              <a:rPr lang="fr-FR" sz="5400" b="1" dirty="0" smtClean="0">
                <a:solidFill>
                  <a:srgbClr val="0000FF"/>
                </a:solidFill>
                <a:latin typeface="Algerian" pitchFamily="82" charset="0"/>
              </a:rPr>
              <a:t>AND SOIL</a:t>
            </a:r>
            <a:endParaRPr lang="fr-FR" sz="5400" b="1" dirty="0">
              <a:solidFill>
                <a:srgbClr val="0000FF"/>
              </a:solidFill>
              <a:latin typeface="Algerian" pitchFamily="82" charset="0"/>
            </a:endParaRPr>
          </a:p>
          <a:p>
            <a:pPr algn="ctr">
              <a:spcBef>
                <a:spcPct val="50000"/>
              </a:spcBef>
            </a:pPr>
            <a:r>
              <a:rPr lang="fr-FR" sz="2800" b="1" dirty="0">
                <a:solidFill>
                  <a:schemeClr val="bg1"/>
                </a:solidFill>
              </a:rPr>
              <a:t>   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357158" y="5572140"/>
            <a:ext cx="842968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+mj-lt"/>
              </a:rPr>
              <a:t>Par:  </a:t>
            </a:r>
          </a:p>
          <a:p>
            <a:pPr algn="ctr"/>
            <a:r>
              <a:rPr lang="fr-FR" sz="2400" b="1" dirty="0" smtClean="0">
                <a:latin typeface="+mj-lt"/>
              </a:rPr>
              <a:t>    Mr. Cherif KHAMMAR</a:t>
            </a:r>
          </a:p>
          <a:p>
            <a:pPr algn="ctr"/>
            <a:r>
              <a:rPr lang="fr-FR" dirty="0" smtClean="0">
                <a:latin typeface="+mj-lt"/>
              </a:rPr>
              <a:t>                                                                                                                           </a:t>
            </a:r>
            <a:endParaRPr lang="en-US" dirty="0">
              <a:latin typeface="+mj-lt"/>
            </a:endParaRPr>
          </a:p>
        </p:txBody>
      </p:sp>
      <p:pic>
        <p:nvPicPr>
          <p:cNvPr id="11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0"/>
            <a:ext cx="104360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21429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accent5"/>
                </a:solidFill>
                <a:latin typeface="+mj-lt"/>
              </a:rPr>
              <a:t>MEAN CONSOMMATIONS</a:t>
            </a:r>
            <a:endParaRPr lang="fr-FR" sz="40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678" y="856357"/>
            <a:ext cx="85353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AGRICULTURE</a:t>
            </a:r>
            <a:r>
              <a:rPr lang="en-US" sz="2400" dirty="0" smtClean="0"/>
              <a:t>  :70% (90 % in India , Mexico)</a:t>
            </a:r>
            <a:endParaRPr lang="fr-FR" sz="2400" dirty="0" smtClean="0"/>
          </a:p>
          <a:p>
            <a:r>
              <a:rPr lang="en-US" sz="2400" dirty="0" smtClean="0"/>
              <a:t> 15000 L = 1 KG meat or hamburger</a:t>
            </a:r>
            <a:endParaRPr lang="fr-FR" sz="2400" dirty="0" smtClean="0"/>
          </a:p>
          <a:p>
            <a:r>
              <a:rPr lang="en-US" sz="2400" dirty="0" smtClean="0"/>
              <a:t> 6000 L = 1 Mouton and 5000L= 1KG rice</a:t>
            </a:r>
            <a:endParaRPr lang="fr-FR" sz="2400" dirty="0" smtClean="0"/>
          </a:p>
          <a:p>
            <a:r>
              <a:rPr lang="en-US" sz="2400" dirty="0" smtClean="0"/>
              <a:t> 1000 L = 1 KG citrus fruit / vegetables / dry tuber</a:t>
            </a:r>
            <a:endParaRPr lang="fr-FR" sz="2400" dirty="0" smtClean="0"/>
          </a:p>
          <a:p>
            <a:r>
              <a:rPr lang="en-US" sz="2400" dirty="0" smtClean="0"/>
              <a:t> 1000 L = 1 KG bread- 1 KG coffee</a:t>
            </a:r>
            <a:endParaRPr lang="fr-FR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INDUSTRY</a:t>
            </a:r>
            <a:r>
              <a:rPr lang="en-US" sz="2400" dirty="0" smtClean="0"/>
              <a:t>  20% (40% in developed countries )</a:t>
            </a:r>
            <a:endParaRPr lang="fr-FR" sz="2400" dirty="0" smtClean="0"/>
          </a:p>
          <a:p>
            <a:r>
              <a:rPr lang="en-US" sz="2400" dirty="0" smtClean="0"/>
              <a:t> 120000 L = 1 Vehicle</a:t>
            </a:r>
            <a:endParaRPr lang="fr-FR" sz="2400" dirty="0" smtClean="0"/>
          </a:p>
          <a:p>
            <a:r>
              <a:rPr lang="en-US" sz="2400" dirty="0" smtClean="0"/>
              <a:t> 400-1000 L = 1KG rayon (fabric)</a:t>
            </a:r>
            <a:endParaRPr lang="fr-FR" sz="2400" dirty="0" smtClean="0"/>
          </a:p>
          <a:p>
            <a:r>
              <a:rPr lang="en-US" sz="2400" dirty="0" smtClean="0"/>
              <a:t> 500 L = 1 KG paper </a:t>
            </a:r>
            <a:endParaRPr lang="fr-FR" sz="2400" dirty="0" smtClean="0"/>
          </a:p>
          <a:p>
            <a:r>
              <a:rPr lang="en-US" sz="2400" dirty="0" smtClean="0"/>
              <a:t> 35 L = 1 KG cement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DOMESTIC</a:t>
            </a:r>
            <a:r>
              <a:rPr lang="en-US" sz="2400" dirty="0" smtClean="0"/>
              <a:t> : 10% of which 80% in developed countries .</a:t>
            </a:r>
            <a:endParaRPr lang="fr-FR" sz="2400" dirty="0" smtClean="0"/>
          </a:p>
          <a:p>
            <a:r>
              <a:rPr lang="en-US" sz="2400" dirty="0" smtClean="0"/>
              <a:t> 400 to 500 L / </a:t>
            </a:r>
            <a:r>
              <a:rPr lang="en-US" sz="2400" dirty="0" err="1" smtClean="0"/>
              <a:t>hab</a:t>
            </a:r>
            <a:r>
              <a:rPr lang="en-US" sz="2400" dirty="0" smtClean="0"/>
              <a:t> / Day = USA</a:t>
            </a:r>
            <a:endParaRPr lang="fr-FR" sz="2400" dirty="0" smtClean="0"/>
          </a:p>
          <a:p>
            <a:r>
              <a:rPr lang="en-US" sz="2400" dirty="0" smtClean="0"/>
              <a:t> 200 to 300 L / </a:t>
            </a:r>
            <a:r>
              <a:rPr lang="en-US" sz="2400" dirty="0" err="1" smtClean="0"/>
              <a:t>hab</a:t>
            </a:r>
            <a:r>
              <a:rPr lang="en-US" sz="2400" dirty="0" smtClean="0"/>
              <a:t> / Day = EUROPE</a:t>
            </a:r>
            <a:endParaRPr lang="fr-FR" sz="2400" dirty="0" smtClean="0"/>
          </a:p>
          <a:p>
            <a:r>
              <a:rPr lang="en-US" sz="2400" dirty="0" smtClean="0"/>
              <a:t> 170 L / </a:t>
            </a:r>
            <a:r>
              <a:rPr lang="en-US" sz="2400" dirty="0" err="1" smtClean="0"/>
              <a:t>hab</a:t>
            </a:r>
            <a:r>
              <a:rPr lang="en-US" sz="2400" dirty="0" smtClean="0"/>
              <a:t> / Day = ALGERIA</a:t>
            </a:r>
            <a:endParaRPr lang="fr-FR" sz="2400" dirty="0" smtClean="0"/>
          </a:p>
          <a:p>
            <a:r>
              <a:rPr lang="en-US" sz="2400" dirty="0" smtClean="0"/>
              <a:t> 30 L / </a:t>
            </a:r>
            <a:r>
              <a:rPr lang="en-US" sz="2400" dirty="0" err="1" smtClean="0"/>
              <a:t>hab</a:t>
            </a:r>
            <a:r>
              <a:rPr lang="en-US" sz="2400" dirty="0" smtClean="0"/>
              <a:t> / Day = AFRICA</a:t>
            </a:r>
            <a:endParaRPr lang="fr-FR" sz="2400" dirty="0" smtClean="0"/>
          </a:p>
        </p:txBody>
      </p:sp>
      <p:pic>
        <p:nvPicPr>
          <p:cNvPr id="5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0"/>
            <a:ext cx="82758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1052736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+mj-lt"/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On the one hand </a:t>
            </a:r>
          </a:p>
          <a:p>
            <a:r>
              <a:rPr lang="en-US" sz="3200" dirty="0" smtClean="0"/>
              <a:t>the volume of water unsuitable for     consumption increases at the expense of     volume of fresh water that we consume.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On the other hand </a:t>
            </a:r>
          </a:p>
          <a:p>
            <a:r>
              <a:rPr lang="en-US" sz="3200" dirty="0" smtClean="0"/>
              <a:t>the geographical distribution of Water moves randomly     unrelated to the needs of     populations ; so, often the consequences are:     </a:t>
            </a:r>
          </a:p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RARITY = DISASTER </a:t>
            </a:r>
          </a:p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   EXCESS = DISASTER </a:t>
            </a:r>
            <a:r>
              <a:rPr lang="fr-FR" sz="3200" b="1" dirty="0" smtClean="0">
                <a:solidFill>
                  <a:srgbClr val="FF0000"/>
                </a:solidFill>
              </a:rPr>
              <a:t> </a:t>
            </a:r>
            <a:endParaRPr lang="fr-FR" sz="3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3200" b="1" dirty="0" smtClean="0">
              <a:latin typeface="+mj-lt"/>
            </a:endParaRPr>
          </a:p>
          <a:p>
            <a:r>
              <a:rPr lang="fr-FR" sz="3200" b="1" dirty="0" smtClean="0">
                <a:latin typeface="+mj-lt"/>
              </a:rPr>
              <a:t>    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26064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FFFF00"/>
                </a:solidFill>
                <a:latin typeface="+mj-lt"/>
              </a:rPr>
              <a:t>THE PARADOXE  OF WATER</a:t>
            </a:r>
            <a:endParaRPr lang="fr-FR" sz="4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0"/>
            <a:ext cx="104360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412776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fr-FR" sz="2800" b="1" dirty="0" smtClean="0">
                <a:latin typeface="+mj-lt"/>
              </a:rPr>
              <a:t> </a:t>
            </a:r>
            <a:r>
              <a:rPr lang="en-US" sz="3200" dirty="0" smtClean="0"/>
              <a:t>1.5 billion people : no access to water    potable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3200" dirty="0" smtClean="0"/>
              <a:t>2.5 billion people : difficult access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3200" dirty="0" smtClean="0"/>
              <a:t>30 000 people are killed every day</a:t>
            </a:r>
            <a:r>
              <a:rPr lang="fr-FR" sz="3200" dirty="0" smtClean="0"/>
              <a:t> by</a:t>
            </a:r>
            <a:r>
              <a:rPr lang="en-US" sz="3200" dirty="0" smtClean="0"/>
              <a:t>     water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3200" dirty="0" smtClean="0"/>
              <a:t> 30  million people a year , are contaminated by the penury and no </a:t>
            </a:r>
            <a:r>
              <a:rPr lang="en-US" sz="3200" dirty="0" smtClean="0"/>
              <a:t>healthy</a:t>
            </a:r>
            <a:r>
              <a:rPr lang="en-US" sz="3200" dirty="0" smtClean="0"/>
              <a:t>, the first cause of mortality for the quarter of humanity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sz="3200" dirty="0" smtClean="0"/>
              <a:t> 40% of the 700 millions Africans without access to  </a:t>
            </a:r>
            <a:r>
              <a:rPr lang="fr-FR" sz="3200" dirty="0" err="1" smtClean="0"/>
              <a:t>drinking</a:t>
            </a:r>
            <a:r>
              <a:rPr lang="fr-FR" sz="3200" dirty="0" smtClean="0"/>
              <a:t> water </a:t>
            </a:r>
            <a:r>
              <a:rPr lang="fr-FR" sz="3200" b="1" dirty="0" smtClean="0"/>
              <a:t> </a:t>
            </a:r>
            <a:endParaRPr lang="fr-FR" sz="3200" b="1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26064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FF00"/>
                </a:solidFill>
                <a:latin typeface="+mj-lt"/>
              </a:rPr>
              <a:t>THE  CONSEQUENCES</a:t>
            </a:r>
            <a:endParaRPr lang="fr-FR" sz="40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971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980728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FIRST CONCLUSION WE CAN TAKE IS THAT THE CRISIS WORLD WATER IS NOT ONLY CRISIS SHORTAGE BUT ALSO: </a:t>
            </a:r>
          </a:p>
          <a:p>
            <a:endParaRPr lang="en-US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A PERIOD OF NATURAL EVOLUTION OF THE ALLOCATION OF RESOURCES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AGGRAVATED BY CRISIS MANAGEMENT RESOURCES .</a:t>
            </a:r>
            <a:endParaRPr lang="fr-FR" sz="3600" b="1" dirty="0" smtClean="0">
              <a:latin typeface="+mj-lt"/>
            </a:endParaRPr>
          </a:p>
          <a:p>
            <a:endParaRPr lang="fr-FR" sz="3600" b="1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fr-FR" sz="3600" b="1" dirty="0">
              <a:latin typeface="+mj-lt"/>
            </a:endParaRPr>
          </a:p>
        </p:txBody>
      </p:sp>
      <p:pic>
        <p:nvPicPr>
          <p:cNvPr id="4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0"/>
            <a:ext cx="104360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92696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smtClean="0"/>
              <a:t>WHAT IS IT NOW ON </a:t>
            </a:r>
            <a:r>
              <a:rPr lang="en-US" sz="5400" dirty="0" smtClean="0"/>
              <a:t>AGRICULTURAL</a:t>
            </a:r>
            <a:r>
              <a:rPr lang="en-US" sz="5400" dirty="0" smtClean="0"/>
              <a:t> </a:t>
            </a:r>
            <a:r>
              <a:rPr lang="en-US" sz="5400" dirty="0" smtClean="0"/>
              <a:t>PLAN </a:t>
            </a:r>
            <a:r>
              <a:rPr lang="en-US" sz="6000" dirty="0" smtClean="0"/>
              <a:t>?</a:t>
            </a:r>
          </a:p>
        </p:txBody>
      </p:sp>
      <p:pic>
        <p:nvPicPr>
          <p:cNvPr id="5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0"/>
            <a:ext cx="104360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0" y="2213283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sz="4400" dirty="0" smtClean="0"/>
          </a:p>
          <a:p>
            <a:pPr lvl="0"/>
            <a:r>
              <a:rPr lang="en-US" sz="4400" dirty="0" smtClean="0"/>
              <a:t>    </a:t>
            </a:r>
            <a:r>
              <a:rPr lang="en-US" sz="4000" dirty="0" smtClean="0"/>
              <a:t>BECAUSE </a:t>
            </a:r>
          </a:p>
          <a:p>
            <a:pPr lvl="0"/>
            <a:r>
              <a:rPr lang="en-US" sz="4000" dirty="0" smtClean="0"/>
              <a:t>70%WATER IS CONSUMED BY AGRICULTURE</a:t>
            </a:r>
          </a:p>
          <a:p>
            <a:pPr lvl="0"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vue sat afr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44" y="3517661"/>
            <a:ext cx="32480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dirty="0" smtClean="0"/>
              <a:t>AFRICA IS THE REGION </a:t>
            </a:r>
            <a:r>
              <a:rPr lang="fr-FR" sz="3200" dirty="0" smtClean="0"/>
              <a:t> </a:t>
            </a:r>
            <a:r>
              <a:rPr lang="fr-FR" sz="3200" dirty="0" smtClean="0"/>
              <a:t>MOST THREATENED BY THIS </a:t>
            </a:r>
            <a:r>
              <a:rPr lang="fr-FR" sz="3200" dirty="0" smtClean="0"/>
              <a:t>DEVELOPMENT</a:t>
            </a:r>
            <a:endParaRPr lang="fr-FR" sz="3200" b="1" dirty="0"/>
          </a:p>
        </p:txBody>
      </p:sp>
      <p:pic>
        <p:nvPicPr>
          <p:cNvPr id="8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2719-4B25-482A-923C-4ACCC7AFFEDB}" type="slidenum">
              <a:rPr lang="fr-FR"/>
              <a:pPr/>
              <a:t>16</a:t>
            </a:fld>
            <a:endParaRPr lang="fr-FR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4371" name="Picture 3" descr="vue sat afriqu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0" y="3140968"/>
            <a:ext cx="44279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dirty="0" smtClean="0"/>
              <a:t> </a:t>
            </a:r>
            <a:r>
              <a:rPr lang="fr-FR" sz="2000" dirty="0" smtClean="0">
                <a:solidFill>
                  <a:schemeClr val="bg1"/>
                </a:solidFill>
              </a:rPr>
              <a:t>WATER IS LITTLE </a:t>
            </a:r>
            <a:r>
              <a:rPr lang="fr-FR" sz="2000" dirty="0" smtClean="0">
                <a:solidFill>
                  <a:schemeClr val="bg1"/>
                </a:solidFill>
              </a:rPr>
              <a:t>MOBILIZED AND</a:t>
            </a:r>
            <a:r>
              <a:rPr lang="fr-FR" sz="2000" dirty="0" smtClean="0">
                <a:solidFill>
                  <a:schemeClr val="bg1"/>
                </a:solidFill>
              </a:rPr>
              <a:t>  OFTEN </a:t>
            </a:r>
            <a:r>
              <a:rPr lang="fr-FR" sz="2000" dirty="0" smtClean="0">
                <a:solidFill>
                  <a:schemeClr val="bg1"/>
                </a:solidFill>
              </a:rPr>
              <a:t>DEVASTATING</a:t>
            </a: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>     WHEN IS ABUNDANT,</a:t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>     AND </a:t>
            </a:r>
            <a:r>
              <a:rPr lang="fr-FR" sz="2000" dirty="0" smtClean="0">
                <a:solidFill>
                  <a:schemeClr val="bg1"/>
                </a:solidFill>
              </a:rPr>
              <a:t>OFTEN DEGRADED</a:t>
            </a: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>     WHEN IT IS RARE</a:t>
            </a:r>
            <a:r>
              <a:rPr lang="fr-FR" sz="2000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smtClean="0">
                <a:solidFill>
                  <a:schemeClr val="bg1"/>
                </a:solidFill>
              </a:rPr>
              <a:t>70 MILLION ACRES ARE</a:t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>     </a:t>
            </a:r>
            <a:r>
              <a:rPr lang="fr-FR" sz="2000" dirty="0" smtClean="0">
                <a:solidFill>
                  <a:schemeClr val="bg1"/>
                </a:solidFill>
              </a:rPr>
              <a:t>SERIOUSLY DEVASTATED BY</a:t>
            </a: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>     </a:t>
            </a:r>
            <a:r>
              <a:rPr lang="fr-FR" sz="2000" dirty="0" smtClean="0">
                <a:solidFill>
                  <a:schemeClr val="bg1"/>
                </a:solidFill>
              </a:rPr>
              <a:t>DESERTIFICATION</a:t>
            </a:r>
            <a:endParaRPr lang="fr-FR" sz="2000" b="1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26064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FF00"/>
                </a:solidFill>
                <a:latin typeface="+mj-lt"/>
              </a:rPr>
              <a:t>THE WEIGHT OF AGRICULTURE</a:t>
            </a:r>
            <a:endParaRPr lang="fr-FR" sz="4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779687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5400" b="1" dirty="0" smtClean="0">
                <a:latin typeface="+mj-lt"/>
              </a:rPr>
              <a:t> 35%  OF </a:t>
            </a:r>
            <a:r>
              <a:rPr lang="fr-FR" sz="5400" b="1" dirty="0" smtClean="0">
                <a:latin typeface="+mj-lt"/>
              </a:rPr>
              <a:t>PNB</a:t>
            </a:r>
            <a:endParaRPr lang="fr-FR" sz="5400" b="1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5400" b="1" dirty="0" smtClean="0">
                <a:latin typeface="+mj-lt"/>
              </a:rPr>
              <a:t> 40%  OF EXPORTATIONS</a:t>
            </a:r>
          </a:p>
          <a:p>
            <a:pPr>
              <a:buFont typeface="Wingdings" pitchFamily="2" charset="2"/>
              <a:buChar char="Ø"/>
            </a:pPr>
            <a:r>
              <a:rPr lang="fr-FR" sz="5400" b="1" dirty="0" smtClean="0">
                <a:latin typeface="+mj-lt"/>
              </a:rPr>
              <a:t> 70%  OF HIS HAND </a:t>
            </a:r>
            <a:r>
              <a:rPr lang="fr-FR" sz="5400" b="1" dirty="0" smtClean="0">
                <a:latin typeface="+mj-lt"/>
              </a:rPr>
              <a:t>   LUMBER</a:t>
            </a:r>
            <a:endParaRPr lang="fr-FR" sz="5400" b="1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fr-FR" sz="5400" b="1" dirty="0" smtClean="0">
                <a:latin typeface="+mj-lt"/>
              </a:rPr>
              <a:t> 70%  OF THE RURAL  POPULATION  </a:t>
            </a:r>
          </a:p>
          <a:p>
            <a:r>
              <a:rPr lang="fr-FR" sz="5400" b="1" dirty="0" smtClean="0">
                <a:latin typeface="+mj-lt"/>
              </a:rPr>
              <a:t>              </a:t>
            </a:r>
            <a:endParaRPr lang="fr-FR" sz="5400" b="1" dirty="0">
              <a:latin typeface="+mj-lt"/>
            </a:endParaRPr>
          </a:p>
        </p:txBody>
      </p:sp>
      <p:pic>
        <p:nvPicPr>
          <p:cNvPr id="5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057" y="0"/>
            <a:ext cx="70494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0" y="121442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/>
              <a:t> 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206084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latin typeface="Arial Unicode MS" pitchFamily="34" charset="-128"/>
                <a:ea typeface="Times New Roman" pitchFamily="18" charset="0"/>
                <a:cs typeface="Courier New" pitchFamily="49" charset="0"/>
                <a:sym typeface="Symbol" pitchFamily="18" charset="2"/>
              </a:rPr>
              <a:t>This is the only region where the level of supply of food per person has fallen over the past five years.</a:t>
            </a:r>
          </a:p>
          <a:p>
            <a:pPr lvl="0"/>
            <a:endParaRPr lang="fr-FR" sz="4000" b="1" dirty="0" smtClean="0">
              <a:latin typeface="+mj-lt"/>
            </a:endParaRPr>
          </a:p>
          <a:p>
            <a:pPr algn="ctr"/>
            <a:r>
              <a:rPr lang="fr-FR" sz="4000" b="1" dirty="0" smtClean="0">
                <a:solidFill>
                  <a:srgbClr val="FFFF00"/>
                </a:solidFill>
                <a:latin typeface="+mj-lt"/>
              </a:rPr>
              <a:t>200  MILLION  PEOPLE</a:t>
            </a:r>
          </a:p>
          <a:p>
            <a:pPr algn="ctr"/>
            <a:r>
              <a:rPr lang="fr-FR" sz="4000" b="1" dirty="0" smtClean="0">
                <a:solidFill>
                  <a:srgbClr val="FFFF00"/>
                </a:solidFill>
                <a:latin typeface="+mj-lt"/>
              </a:rPr>
              <a:t>  SUFFER FROM MALNUTRITION</a:t>
            </a:r>
            <a:endParaRPr lang="fr-FR" sz="4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260648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FFFF00"/>
                </a:solidFill>
                <a:latin typeface="+mj-lt"/>
              </a:rPr>
              <a:t>SPECTRUM FOOD INSECURITY</a:t>
            </a:r>
            <a:endParaRPr lang="fr-FR" sz="4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0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FF00"/>
                </a:solidFill>
                <a:latin typeface="+mj-lt"/>
              </a:rPr>
              <a:t>GEOPOLITICAL DIMENSION OF WATER</a:t>
            </a:r>
            <a:endParaRPr lang="fr-FR" sz="4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1340768"/>
            <a:ext cx="8640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WATER IS A MAJOR VECTOR OF THE ORGANIZATION OF SPACE BECAUSE IT CONDITIONED WITH ITS  ABSENCE OR ITS PRESENCE NOT ONLY THE EXISTENCE OF ANY TERRITORY BUT ALSO : </a:t>
            </a:r>
          </a:p>
          <a:p>
            <a:r>
              <a:rPr lang="en-US" sz="2800" dirty="0" smtClean="0"/>
              <a:t>  -ITS </a:t>
            </a:r>
            <a:r>
              <a:rPr lang="fr-FR" sz="2800" dirty="0" smtClean="0"/>
              <a:t>SIZE , </a:t>
            </a:r>
          </a:p>
          <a:p>
            <a:r>
              <a:rPr lang="fr-FR" sz="2800" dirty="0" smtClean="0"/>
              <a:t>  -ITS HUMAN OCCUPATION , </a:t>
            </a:r>
          </a:p>
          <a:p>
            <a:r>
              <a:rPr lang="fr-FR" sz="2800" dirty="0" smtClean="0"/>
              <a:t>  -ITS ECONOMY ,</a:t>
            </a:r>
          </a:p>
          <a:p>
            <a:r>
              <a:rPr lang="fr-FR" sz="2800" dirty="0" smtClean="0"/>
              <a:t>  -ITS AGRICULTURE , </a:t>
            </a:r>
            <a:endParaRPr lang="fr-FR" sz="2800" dirty="0" smtClean="0"/>
          </a:p>
          <a:p>
            <a:r>
              <a:rPr lang="fr-FR" sz="2400" dirty="0" smtClean="0"/>
              <a:t>   -</a:t>
            </a:r>
            <a:r>
              <a:rPr lang="fr-FR" sz="2400" dirty="0" smtClean="0"/>
              <a:t>AND OFTEN </a:t>
            </a:r>
            <a:r>
              <a:rPr lang="fr-FR" sz="2400" dirty="0" smtClean="0"/>
              <a:t> </a:t>
            </a:r>
            <a:r>
              <a:rPr lang="fr-FR" sz="2400" dirty="0" smtClean="0"/>
              <a:t>ITS DESIRE.</a:t>
            </a:r>
            <a:r>
              <a:rPr lang="fr-FR" sz="2400" b="1" dirty="0" smtClean="0">
                <a:latin typeface="+mj-lt"/>
              </a:rPr>
              <a:t>.</a:t>
            </a:r>
            <a:endParaRPr lang="fr-FR" sz="2400" b="1" dirty="0">
              <a:latin typeface="+mj-lt"/>
            </a:endParaRPr>
          </a:p>
        </p:txBody>
      </p:sp>
      <p:pic>
        <p:nvPicPr>
          <p:cNvPr id="5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0034" y="214290"/>
            <a:ext cx="8358246" cy="662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dirty="0" smtClean="0">
                <a:solidFill>
                  <a:srgbClr val="92D050"/>
                </a:solidFill>
              </a:rPr>
              <a:t>SUSTAINABLE DEVELOPMENT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  ANSWER TO NEEDS OF THE PRESENT</a:t>
            </a:r>
            <a:br>
              <a:rPr lang="en-US" sz="3600" dirty="0" smtClean="0"/>
            </a:br>
            <a:r>
              <a:rPr lang="en-US" sz="3600" dirty="0" smtClean="0"/>
              <a:t>WITHOUT COMPROMISE THOSE OF </a:t>
            </a:r>
            <a:br>
              <a:rPr lang="en-US" sz="3600" dirty="0" smtClean="0"/>
            </a:br>
            <a:r>
              <a:rPr lang="en-US" sz="3600" dirty="0" smtClean="0"/>
              <a:t>FUTURE GENERATIONS </a:t>
            </a:r>
            <a:endParaRPr lang="en-US" sz="36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dirty="0" smtClean="0"/>
              <a:t>THROUGH: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en-US" sz="2400" dirty="0" smtClean="0"/>
              <a:t>THE ECONOMY OF NON  RENEWABLE </a:t>
            </a:r>
            <a:r>
              <a:rPr lang="en-US" sz="2400" dirty="0" smtClean="0"/>
              <a:t>RESOURCES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dirty="0" smtClean="0"/>
              <a:t>THE </a:t>
            </a:r>
            <a:r>
              <a:rPr lang="en-US" sz="2400" dirty="0" smtClean="0"/>
              <a:t>ECONOMY  OF </a:t>
            </a:r>
            <a:r>
              <a:rPr lang="en-US" sz="2400" dirty="0" smtClean="0"/>
              <a:t>TERRITORIES</a:t>
            </a:r>
            <a:r>
              <a:rPr lang="en-US" sz="2400" dirty="0" smtClean="0"/>
              <a:t>  AND    SPACES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fr-FR" sz="2400" dirty="0" smtClean="0"/>
              <a:t> </a:t>
            </a:r>
            <a:r>
              <a:rPr lang="fr-FR" sz="2400" dirty="0" smtClean="0"/>
              <a:t>THE </a:t>
            </a:r>
            <a:r>
              <a:rPr lang="en-US" sz="2400" dirty="0" smtClean="0"/>
              <a:t>RESPECT OF  ENVIRONMENT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en-US" sz="2400" dirty="0" smtClean="0"/>
              <a:t>BETTER MANAGEMENT OF </a:t>
            </a:r>
            <a:r>
              <a:rPr lang="en-US" sz="2400" dirty="0" smtClean="0"/>
              <a:t> </a:t>
            </a:r>
            <a:r>
              <a:rPr lang="en-US" sz="2400" dirty="0" smtClean="0"/>
              <a:t>FRAGILE </a:t>
            </a:r>
            <a:r>
              <a:rPr lang="en-US" sz="2400" dirty="0" smtClean="0"/>
              <a:t>MIDDLES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en-US" sz="2400" dirty="0" smtClean="0"/>
              <a:t>THE PROMOTION OF SUSTAINABLE JOBS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en-US" sz="2400" dirty="0" smtClean="0"/>
              <a:t>YOUTH TRAINING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en-US" sz="2400" dirty="0" smtClean="0"/>
              <a:t>THE REDUCTION OF POVERTY </a:t>
            </a:r>
            <a:r>
              <a:rPr lang="en-US" sz="2400" dirty="0" smtClean="0"/>
              <a:t>AND </a:t>
            </a:r>
            <a:r>
              <a:rPr lang="en-US" sz="2400" dirty="0" smtClean="0"/>
              <a:t>EXCLUSION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/>
              <a:t>THE ENCOURAGEMENT OF ECO-CITIZENSHIP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fr-FR" sz="2800" dirty="0"/>
          </a:p>
        </p:txBody>
      </p:sp>
      <p:pic>
        <p:nvPicPr>
          <p:cNvPr id="4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497013"/>
            <a:ext cx="6624638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000100" y="0"/>
            <a:ext cx="7316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WATER MAY BE </a:t>
            </a:r>
            <a:r>
              <a:rPr lang="en-US" sz="2800" dirty="0" smtClean="0"/>
              <a:t> </a:t>
            </a:r>
            <a:r>
              <a:rPr lang="en-US" sz="2800" dirty="0" smtClean="0"/>
              <a:t>A SOURCE OF CONFLICT </a:t>
            </a:r>
            <a:r>
              <a:rPr lang="en-US" sz="2800" dirty="0" smtClean="0"/>
              <a:t>AS WELL AT </a:t>
            </a:r>
            <a:r>
              <a:rPr lang="en-US" sz="2800" dirty="0" smtClean="0"/>
              <a:t>LOCAL </a:t>
            </a:r>
            <a:r>
              <a:rPr lang="en-US" sz="2800" dirty="0" smtClean="0"/>
              <a:t> AND AT </a:t>
            </a:r>
            <a:r>
              <a:rPr lang="en-US" sz="2800" dirty="0" smtClean="0"/>
              <a:t>WIDE WORLD</a:t>
            </a:r>
            <a:r>
              <a:rPr lang="fr-FR" sz="2800" dirty="0" smtClean="0"/>
              <a:t> </a:t>
            </a:r>
            <a:r>
              <a:rPr lang="en-US" sz="2800" dirty="0" smtClean="0"/>
              <a:t> </a:t>
            </a:r>
            <a:endParaRPr lang="fr-FR" sz="2800" dirty="0" smtClean="0"/>
          </a:p>
          <a:p>
            <a:pPr algn="ctr"/>
            <a:endParaRPr lang="fr-FR" sz="2800" b="1" dirty="0"/>
          </a:p>
        </p:txBody>
      </p:sp>
      <p:pic>
        <p:nvPicPr>
          <p:cNvPr id="7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0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9433-82A8-4182-B1B8-6B931F6BFDFB}" type="slidenum">
              <a:rPr lang="fr-FR"/>
              <a:pPr/>
              <a:t>21</a:t>
            </a:fld>
            <a:endParaRPr lang="fr-FR"/>
          </a:p>
        </p:txBody>
      </p:sp>
      <p:graphicFrame>
        <p:nvGraphicFramePr>
          <p:cNvPr id="354526" name="Group 222"/>
          <p:cNvGraphicFramePr>
            <a:graphicFrameLocks noGrp="1"/>
          </p:cNvGraphicFramePr>
          <p:nvPr>
            <p:ph sz="half" idx="1"/>
          </p:nvPr>
        </p:nvGraphicFramePr>
        <p:xfrm>
          <a:off x="-1" y="4076700"/>
          <a:ext cx="9144002" cy="2781300"/>
        </p:xfrm>
        <a:graphic>
          <a:graphicData uri="http://schemas.openxmlformats.org/drawingml/2006/table">
            <a:tbl>
              <a:tblPr/>
              <a:tblGrid>
                <a:gridCol w="1829495"/>
                <a:gridCol w="1961413"/>
                <a:gridCol w="1695841"/>
                <a:gridCol w="1827758"/>
                <a:gridCol w="1829495"/>
              </a:tblGrid>
              <a:tr h="694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CONGO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 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 +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 +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96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TCHAD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 - 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94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NIGER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 - 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 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94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MALI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 - 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 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4514" name="Group 210"/>
          <p:cNvGraphicFramePr>
            <a:graphicFrameLocks noGrp="1"/>
          </p:cNvGraphicFramePr>
          <p:nvPr>
            <p:ph sz="quarter" idx="2"/>
          </p:nvPr>
        </p:nvGraphicFramePr>
        <p:xfrm>
          <a:off x="0" y="1484313"/>
          <a:ext cx="9144000" cy="2592388"/>
        </p:xfrm>
        <a:graphic>
          <a:graphicData uri="http://schemas.openxmlformats.org/drawingml/2006/table">
            <a:tbl>
              <a:tblPr/>
              <a:tblGrid>
                <a:gridCol w="1830190"/>
                <a:gridCol w="1953594"/>
                <a:gridCol w="1701574"/>
                <a:gridCol w="1828452"/>
                <a:gridCol w="183019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LIBYE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 +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 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NIGERIA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 +</a:t>
                      </a:r>
                      <a:r>
                        <a:rPr kumimoji="0" lang="ar-D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ar-D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endParaRPr kumimoji="0" lang="fr-FR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 +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 + +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SOUDAN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 + +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 + +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ETHIOPIE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 - 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ar-D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ar-D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endParaRPr kumimoji="0" lang="fr-FR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4524" name="Group 220"/>
          <p:cNvGraphicFramePr>
            <a:graphicFrameLocks noGrp="1"/>
          </p:cNvGraphicFramePr>
          <p:nvPr>
            <p:ph sz="quarter" idx="3"/>
          </p:nvPr>
        </p:nvGraphicFramePr>
        <p:xfrm>
          <a:off x="0" y="0"/>
          <a:ext cx="9143998" cy="1511618"/>
        </p:xfrm>
        <a:graphic>
          <a:graphicData uri="http://schemas.openxmlformats.org/drawingml/2006/table">
            <a:tbl>
              <a:tblPr/>
              <a:tblGrid>
                <a:gridCol w="1828452"/>
                <a:gridCol w="1955331"/>
                <a:gridCol w="1703311"/>
                <a:gridCol w="1828452"/>
                <a:gridCol w="1828452"/>
              </a:tblGrid>
              <a:tr h="773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ENERGY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WATER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SOIL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?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ALGERIE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+ +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?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158" y="1000108"/>
            <a:ext cx="8640960" cy="563231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fr-FR" sz="2800" b="1" dirty="0" smtClean="0">
              <a:latin typeface="+mj-lt"/>
            </a:endParaRPr>
          </a:p>
          <a:p>
            <a:r>
              <a:rPr lang="en-US" sz="2800" dirty="0" smtClean="0"/>
              <a:t>We live in a world where war is ever more economic and based on: </a:t>
            </a:r>
          </a:p>
          <a:p>
            <a:r>
              <a:rPr lang="en-US" sz="2800" dirty="0" smtClean="0"/>
              <a:t>the need for a resource,</a:t>
            </a:r>
          </a:p>
          <a:p>
            <a:r>
              <a:rPr lang="en-US" sz="2800" dirty="0" smtClean="0"/>
              <a:t>need to possess or sell ,</a:t>
            </a:r>
          </a:p>
          <a:p>
            <a:r>
              <a:rPr lang="en-US" sz="2800" dirty="0" smtClean="0"/>
              <a:t>the problem of sharing.</a:t>
            </a:r>
            <a:endParaRPr lang="fr-FR" sz="2800" dirty="0" smtClean="0">
              <a:sym typeface="Symbol"/>
            </a:endParaRPr>
          </a:p>
          <a:p>
            <a:r>
              <a:rPr lang="en-US" sz="3200" dirty="0" smtClean="0"/>
              <a:t>This resource is not religion or territory as was to conquer in time</a:t>
            </a:r>
            <a:r>
              <a:rPr lang="en-US" sz="3200" dirty="0" smtClean="0"/>
              <a:t>. It </a:t>
            </a:r>
            <a:r>
              <a:rPr lang="en-US" sz="3200" dirty="0" smtClean="0"/>
              <a:t>is a resource , product, necessary for the development and life today.</a:t>
            </a:r>
          </a:p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IT WAS THE OIL AND GAS YESTERDAY TODAY,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TOMORROW IT WILL </a:t>
            </a:r>
            <a:r>
              <a:rPr lang="en-US" sz="3200" dirty="0" smtClean="0">
                <a:solidFill>
                  <a:srgbClr val="FF0000"/>
                </a:solidFill>
              </a:rPr>
              <a:t>BE </a:t>
            </a:r>
            <a:r>
              <a:rPr lang="fr-FR" sz="3200" dirty="0" smtClean="0">
                <a:solidFill>
                  <a:srgbClr val="FF0000"/>
                </a:solidFill>
              </a:rPr>
              <a:t>WATER </a:t>
            </a:r>
            <a:r>
              <a:rPr lang="fr-FR" sz="3200" dirty="0" smtClean="0">
                <a:solidFill>
                  <a:srgbClr val="FF0000"/>
                </a:solidFill>
              </a:rPr>
              <a:t>AND FOOD</a:t>
            </a:r>
            <a:endParaRPr lang="fr-FR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592" y="260649"/>
            <a:ext cx="7416824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TOMORROW : WATER WAR ??? </a:t>
            </a:r>
            <a:endParaRPr lang="fr-FR" sz="36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69269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332656"/>
            <a:ext cx="8064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Thus, </a:t>
            </a:r>
            <a:r>
              <a:rPr lang="en-US" sz="3200" dirty="0" smtClean="0"/>
              <a:t>water is becoming now a real technological challenge , financial and political , as was then and still is energy worldwide</a:t>
            </a:r>
          </a:p>
          <a:p>
            <a:pPr algn="ctr"/>
            <a:r>
              <a:rPr lang="en-US" sz="4000" dirty="0" smtClean="0"/>
              <a:t>If the 20th century was the century of Energy and Industry , the 21st century will certainly be one of</a:t>
            </a:r>
            <a:r>
              <a:rPr lang="fr-FR" sz="4000" dirty="0" smtClean="0"/>
              <a:t> </a:t>
            </a:r>
            <a:r>
              <a:rPr lang="en-US" sz="4000" dirty="0" smtClean="0"/>
              <a:t> 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WATER AND FOOD</a:t>
            </a:r>
            <a:endParaRPr lang="fr-FR" sz="4800" dirty="0" smtClean="0">
              <a:solidFill>
                <a:srgbClr val="FF0000"/>
              </a:solidFill>
            </a:endParaRPr>
          </a:p>
          <a:p>
            <a:pPr algn="ctr"/>
            <a:endParaRPr lang="fr-FR" sz="32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0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 </a:t>
            </a:r>
          </a:p>
          <a:p>
            <a:pPr algn="ctr">
              <a:buNone/>
            </a:pPr>
            <a:endParaRPr lang="fr-FR" sz="3600" dirty="0" smtClean="0"/>
          </a:p>
          <a:p>
            <a:pPr algn="ctr">
              <a:buNone/>
            </a:pPr>
            <a:r>
              <a:rPr lang="fr-FR" sz="3600" dirty="0" smtClean="0"/>
              <a:t>STRATEGIC PLAN</a:t>
            </a:r>
            <a:endParaRPr lang="fr-FR" sz="3600" dirty="0" smtClean="0"/>
          </a:p>
          <a:p>
            <a:pPr algn="ctr">
              <a:buNone/>
            </a:pPr>
            <a:r>
              <a:rPr lang="fr-FR" sz="3600" dirty="0" smtClean="0"/>
              <a:t> 2016-2025</a:t>
            </a:r>
          </a:p>
          <a:p>
            <a:pPr algn="ctr">
              <a:buNone/>
            </a:pPr>
            <a:r>
              <a:rPr lang="fr-FR" sz="3600" dirty="0" smtClean="0"/>
              <a:t>PROPOSITIONS </a:t>
            </a:r>
          </a:p>
          <a:p>
            <a:pPr algn="ctr">
              <a:buNone/>
            </a:pPr>
            <a:r>
              <a:rPr lang="fr-FR" sz="3600" dirty="0" smtClean="0"/>
              <a:t>OF </a:t>
            </a:r>
            <a:endParaRPr lang="fr-FR" sz="3600" dirty="0" smtClean="0"/>
          </a:p>
          <a:p>
            <a:pPr algn="ctr">
              <a:buNone/>
            </a:pPr>
            <a:r>
              <a:rPr lang="fr-FR" sz="3600" dirty="0" smtClean="0"/>
              <a:t>RECOMMANDATIONS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WATER  </a:t>
            </a:r>
            <a:r>
              <a:rPr lang="fr-FR" dirty="0" smtClean="0"/>
              <a:t>- </a:t>
            </a:r>
            <a:r>
              <a:rPr lang="fr-FR" dirty="0" smtClean="0"/>
              <a:t>ENERGY  -ALIMENTATION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fr-FR" sz="12800" dirty="0" smtClean="0"/>
          </a:p>
          <a:p>
            <a:pPr lvl="0" algn="ctr">
              <a:buNone/>
            </a:pPr>
            <a:endParaRPr lang="fr-FR" sz="12800" dirty="0" smtClean="0"/>
          </a:p>
          <a:p>
            <a:pPr algn="ctr"/>
            <a:r>
              <a:rPr lang="en-US" sz="12800" dirty="0" smtClean="0"/>
              <a:t> DRIVER REGIONAL PROGRAMME ON ASSESSMENT OF INTERACTION ENERGY </a:t>
            </a:r>
            <a:r>
              <a:rPr lang="en-US" sz="12800" dirty="0" smtClean="0"/>
              <a:t>WATER </a:t>
            </a:r>
            <a:r>
              <a:rPr lang="en-US" sz="12800" dirty="0" smtClean="0"/>
              <a:t>-ALIMENTATION- ECOSYSTEM (In collaboration with African Energy Commission , United Nations Economic Commission , Global Water Partnership (GWP ) , SASS</a:t>
            </a:r>
            <a:r>
              <a:rPr lang="en-US" sz="12800" dirty="0" smtClean="0"/>
              <a:t>)</a:t>
            </a:r>
            <a:endParaRPr lang="fr-FR" dirty="0"/>
          </a:p>
        </p:txBody>
      </p:sp>
      <p:pic>
        <p:nvPicPr>
          <p:cNvPr id="4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70494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3600" dirty="0" smtClean="0"/>
              <a:t>DEVELOP A COMMON APPROACH OF RESOURCES MANAGMENT TO STRENGTHEN FOOD SECURITY AND WATER ENERGY</a:t>
            </a:r>
            <a:endParaRPr lang="fr-FR" sz="3600" dirty="0" smtClean="0"/>
          </a:p>
          <a:p>
            <a:pPr>
              <a:buNone/>
            </a:pPr>
            <a:r>
              <a:rPr lang="fr-FR" sz="7300" dirty="0" smtClean="0"/>
              <a:t>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 SEARCH SYNERGY OF EXISTING </a:t>
            </a:r>
            <a:r>
              <a:rPr lang="en-US" sz="3200" dirty="0" smtClean="0"/>
              <a:t>PROGRAMS</a:t>
            </a:r>
            <a:r>
              <a:rPr lang="en-US" sz="3200" dirty="0" smtClean="0"/>
              <a:t>   </a:t>
            </a:r>
            <a:endParaRPr lang="fr-FR" sz="3200" dirty="0" smtClean="0"/>
          </a:p>
          <a:p>
            <a:pPr>
              <a:buNone/>
            </a:pPr>
            <a:r>
              <a:rPr lang="fr-FR" sz="3200" dirty="0" smtClean="0"/>
              <a:t> </a:t>
            </a:r>
          </a:p>
          <a:p>
            <a:r>
              <a:rPr lang="fr-FR" sz="3200" dirty="0" smtClean="0"/>
              <a:t> </a:t>
            </a:r>
            <a:r>
              <a:rPr lang="en-US" sz="3200" dirty="0" smtClean="0"/>
              <a:t>DEVELOPING THE PARTNERSHIP BETWEEN THE </a:t>
            </a:r>
            <a:r>
              <a:rPr lang="en-US" sz="3200" dirty="0" smtClean="0"/>
              <a:t>CONCERNED INSTITUTIONS IN LOCAL , </a:t>
            </a:r>
            <a:r>
              <a:rPr lang="en-US" sz="3200" dirty="0" smtClean="0"/>
              <a:t>REGIONAL AND </a:t>
            </a:r>
            <a:r>
              <a:rPr lang="en-US" sz="3200" dirty="0" smtClean="0"/>
              <a:t>INTERCONTINENTAL  LEVEL</a:t>
            </a:r>
            <a:endParaRPr lang="fr-FR" sz="3200" dirty="0" smtClean="0"/>
          </a:p>
          <a:p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HYDRO-AGRICULTURAL DEVELOPMENT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fr-FR" dirty="0" smtClean="0"/>
          </a:p>
          <a:p>
            <a:pPr lvl="0">
              <a:buNone/>
            </a:pPr>
            <a:endParaRPr lang="fr-FR" dirty="0" smtClean="0"/>
          </a:p>
          <a:p>
            <a:pPr lvl="0"/>
            <a:endParaRPr lang="fr-FR" dirty="0" smtClean="0"/>
          </a:p>
          <a:p>
            <a:r>
              <a:rPr lang="en-US" dirty="0" smtClean="0"/>
              <a:t>PURSUIE AND CONSOLIDATE THE EVALUATION </a:t>
            </a:r>
            <a:r>
              <a:rPr lang="en-US" dirty="0" smtClean="0"/>
              <a:t>AND </a:t>
            </a:r>
            <a:r>
              <a:rPr lang="en-US" dirty="0" smtClean="0"/>
              <a:t>THE MOBILISATION </a:t>
            </a:r>
            <a:r>
              <a:rPr lang="en-US" dirty="0" smtClean="0"/>
              <a:t>CONVENTIONAL </a:t>
            </a:r>
            <a:r>
              <a:rPr lang="en-US" dirty="0" smtClean="0"/>
              <a:t> AND </a:t>
            </a:r>
            <a:r>
              <a:rPr lang="en-US" dirty="0" smtClean="0"/>
              <a:t>UNCONVENTIONAL </a:t>
            </a:r>
            <a:r>
              <a:rPr lang="en-US" dirty="0" smtClean="0"/>
              <a:t>WATER RESOURCES</a:t>
            </a:r>
            <a:endParaRPr lang="fr-FR" dirty="0" smtClean="0"/>
          </a:p>
        </p:txBody>
      </p:sp>
      <p:pic>
        <p:nvPicPr>
          <p:cNvPr id="4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70494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>
            <a:normAutofit/>
          </a:bodyPr>
          <a:lstStyle/>
          <a:p>
            <a:pPr lvl="0"/>
            <a:endParaRPr lang="fr-FR" dirty="0" smtClean="0"/>
          </a:p>
          <a:p>
            <a:pPr lvl="0"/>
            <a:r>
              <a:rPr lang="en-US" dirty="0" smtClean="0"/>
              <a:t>REHABILITATION AND EXTENSION SYSTEMS SUPPLY DRINKING WATER, SANITATION AND FLOOD PROTECTION </a:t>
            </a:r>
            <a:endParaRPr lang="en-US" dirty="0" smtClean="0"/>
          </a:p>
          <a:p>
            <a:pPr lvl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TO GENERALIZE </a:t>
            </a:r>
          </a:p>
          <a:p>
            <a:pPr lvl="0">
              <a:buNone/>
            </a:pPr>
            <a:r>
              <a:rPr lang="en-US" dirty="0" smtClean="0"/>
              <a:t>    ACCESS </a:t>
            </a:r>
            <a:r>
              <a:rPr lang="en-US" dirty="0" smtClean="0"/>
              <a:t>TO WATER , IMPROVE THE LIVING ENVIRONMENT AND PROTECT THE ENVIRONMENT AND ESPECIALLY WATER </a:t>
            </a:r>
            <a:r>
              <a:rPr lang="en-US" dirty="0" smtClean="0"/>
              <a:t>ENVIRONMENT</a:t>
            </a:r>
            <a:endParaRPr lang="fr-FR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2" y="1844824"/>
            <a:ext cx="8229600" cy="4392265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260648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92D050"/>
                </a:solidFill>
                <a:latin typeface="+mj-lt"/>
              </a:rPr>
              <a:t>WATER  +  MAINLAND =</a:t>
            </a:r>
            <a:endParaRPr lang="fr-FR" sz="6000" b="1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5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0"/>
            <a:ext cx="104360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28728" y="1997838"/>
            <a:ext cx="61436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AGRICULTURAL DEVELOPMENT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FOOD SATISFACTION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FIXING </a:t>
            </a:r>
            <a:r>
              <a:rPr lang="en-US" sz="2800" dirty="0" smtClean="0"/>
              <a:t>POPULATION AND </a:t>
            </a:r>
            <a:r>
              <a:rPr lang="en-US" sz="2800" dirty="0" smtClean="0"/>
              <a:t>CONTROL</a:t>
            </a:r>
            <a:r>
              <a:rPr lang="en-US" sz="2800" dirty="0" smtClean="0"/>
              <a:t>  AGAINST RURAL </a:t>
            </a:r>
            <a:r>
              <a:rPr lang="en-US" sz="2800" dirty="0" smtClean="0"/>
              <a:t>EXODUS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dirty="0" smtClean="0"/>
              <a:t>AMENAGMENT OF </a:t>
            </a:r>
            <a:r>
              <a:rPr lang="en-US" sz="2800" dirty="0" smtClean="0"/>
              <a:t>TERRITORIES AND </a:t>
            </a:r>
            <a:r>
              <a:rPr lang="en-US" sz="2800" dirty="0" smtClean="0"/>
              <a:t>DEVELOPMENT </a:t>
            </a:r>
            <a:r>
              <a:rPr lang="en-US" sz="2800" dirty="0" smtClean="0"/>
              <a:t>OF NEW SPACES </a:t>
            </a:r>
            <a:r>
              <a:rPr lang="en-US" sz="2800" dirty="0" smtClean="0"/>
              <a:t>FOR ACTIVITY  </a:t>
            </a:r>
            <a:r>
              <a:rPr lang="en-US" sz="2800" dirty="0" smtClean="0"/>
              <a:t>AND LIFE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REDUCTION  </a:t>
            </a:r>
            <a:r>
              <a:rPr lang="en-US" sz="2800" dirty="0" smtClean="0"/>
              <a:t>OF POVERTY AND</a:t>
            </a:r>
            <a:br>
              <a:rPr lang="en-US" sz="2800" dirty="0" smtClean="0"/>
            </a:br>
            <a:r>
              <a:rPr lang="en-US" sz="2800" dirty="0" smtClean="0"/>
              <a:t>      UNEMPLOYMENT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 REHABILITATION AND EXTENSION SYSTEMS </a:t>
            </a:r>
            <a:r>
              <a:rPr lang="en-US" dirty="0" smtClean="0"/>
              <a:t>IRRIGATION</a:t>
            </a:r>
            <a:r>
              <a:rPr lang="en-US" dirty="0" smtClean="0"/>
              <a:t> </a:t>
            </a:r>
            <a:endParaRPr lang="fr-FR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fr-FR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fr-FR" dirty="0" smtClean="0"/>
          </a:p>
          <a:p>
            <a:pPr lvl="0"/>
            <a:r>
              <a:rPr lang="en-US" dirty="0" smtClean="0"/>
              <a:t> PRIORITIZING PROJECTS TARGETING THE DEVELOPMENT OF AGRICULTURAL AND RURAL WATER ( large areas - PMH- Reuse of treated wastewater for Irrigation </a:t>
            </a:r>
            <a:r>
              <a:rPr lang="en-US" dirty="0" smtClean="0"/>
              <a:t>–</a:t>
            </a:r>
            <a:r>
              <a:rPr lang="en-US" dirty="0" err="1" smtClean="0"/>
              <a:t>Reenforcement</a:t>
            </a:r>
            <a:r>
              <a:rPr lang="en-US" dirty="0" smtClean="0"/>
              <a:t> of domestic water </a:t>
            </a:r>
            <a:r>
              <a:rPr lang="en-US" dirty="0" smtClean="0"/>
              <a:t>in rural areas and sparse population</a:t>
            </a:r>
            <a:r>
              <a:rPr lang="en-US" dirty="0" smtClean="0"/>
              <a:t>)</a:t>
            </a: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 IMPLEMENTING A </a:t>
            </a:r>
            <a:r>
              <a:rPr lang="en-US" dirty="0" smtClean="0"/>
              <a:t>MANAGEMENT </a:t>
            </a:r>
            <a:r>
              <a:rPr lang="en-US" dirty="0" smtClean="0"/>
              <a:t>OF WATER </a:t>
            </a:r>
            <a:r>
              <a:rPr lang="en-US" dirty="0" smtClean="0"/>
              <a:t>INFRASTRUCTURES PATRIMONY</a:t>
            </a: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lvl="0"/>
            <a:r>
              <a:rPr lang="en-US" dirty="0" smtClean="0"/>
              <a:t> CONSOLIDATE THE GOVERNANCE OF WATER THROUGH INSTITUTIONAL SUPPORT </a:t>
            </a:r>
            <a:r>
              <a:rPr lang="en-US" dirty="0" smtClean="0"/>
              <a:t>MEASURES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 DEVELOPMENT AND UPDATING OF NATIONAL PROGRAMS WATER :( basis of overall economic assessment </a:t>
            </a:r>
            <a:r>
              <a:rPr lang="en-US" dirty="0" smtClean="0"/>
              <a:t>,Investment </a:t>
            </a:r>
            <a:r>
              <a:rPr lang="en-US" dirty="0" smtClean="0"/>
              <a:t>Planning </a:t>
            </a:r>
            <a:r>
              <a:rPr lang="en-US" dirty="0" smtClean="0"/>
              <a:t>, </a:t>
            </a:r>
            <a:r>
              <a:rPr lang="en-US" dirty="0" smtClean="0"/>
              <a:t>permissions - programs and timelines </a:t>
            </a:r>
            <a:r>
              <a:rPr lang="en-US" dirty="0" smtClean="0"/>
              <a:t> </a:t>
            </a:r>
            <a:r>
              <a:rPr lang="en-US" dirty="0" smtClean="0"/>
              <a:t>for the planning period )</a:t>
            </a:r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fr-FR" dirty="0" smtClean="0"/>
          </a:p>
          <a:p>
            <a:pPr lvl="0"/>
            <a:r>
              <a:rPr lang="en-US" dirty="0" smtClean="0"/>
              <a:t> DATABASE FOR COOPERATIVE MANAGEMENT OF WATER </a:t>
            </a:r>
            <a:r>
              <a:rPr lang="en-US" dirty="0" smtClean="0"/>
              <a:t>RESOURCES: </a:t>
            </a:r>
            <a:r>
              <a:rPr lang="en-US" dirty="0" smtClean="0"/>
              <a:t>( base for policy formulation and joint management strategy</a:t>
            </a:r>
            <a:r>
              <a:rPr lang="en-US" dirty="0" smtClean="0"/>
              <a:t>)</a:t>
            </a:r>
            <a:endParaRPr lang="fr-FR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 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 INSTITUTIONAL SUPPORT MEASURES</a:t>
            </a:r>
            <a:br>
              <a:rPr lang="fr-FR" sz="4000" dirty="0" smtClean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>
                <a:sym typeface="Symbol"/>
              </a:rPr>
              <a:t></a:t>
            </a:r>
            <a:r>
              <a:rPr lang="fr-FR" dirty="0" smtClean="0"/>
              <a:t> PUBLIC DOMAIN HYDRAULIC:</a:t>
            </a:r>
            <a:br>
              <a:rPr lang="fr-FR" dirty="0" smtClean="0"/>
            </a:br>
            <a:r>
              <a:rPr lang="fr-FR" dirty="0" smtClean="0"/>
              <a:t>         -</a:t>
            </a:r>
            <a:r>
              <a:rPr lang="fr-FR" dirty="0" err="1" smtClean="0"/>
              <a:t>Strengthen</a:t>
            </a:r>
            <a:r>
              <a:rPr lang="fr-FR" dirty="0" smtClean="0"/>
              <a:t> Water police (</a:t>
            </a:r>
            <a:r>
              <a:rPr lang="fr-FR" dirty="0" err="1" smtClean="0"/>
              <a:t>sample</a:t>
            </a:r>
            <a:r>
              <a:rPr lang="fr-FR" dirty="0" smtClean="0"/>
              <a:t>?)</a:t>
            </a:r>
            <a:br>
              <a:rPr lang="fr-FR" dirty="0" smtClean="0"/>
            </a:br>
            <a:r>
              <a:rPr lang="fr-FR" dirty="0" smtClean="0"/>
              <a:t>         -</a:t>
            </a:r>
            <a:r>
              <a:rPr lang="fr-FR" dirty="0" err="1" smtClean="0"/>
              <a:t>Strengthen</a:t>
            </a:r>
            <a:r>
              <a:rPr lang="fr-FR" dirty="0" smtClean="0"/>
              <a:t> The </a:t>
            </a:r>
            <a:r>
              <a:rPr lang="fr-FR" dirty="0" err="1" smtClean="0"/>
              <a:t>authorization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r>
              <a:rPr lang="fr-FR" dirty="0" smtClean="0"/>
              <a:t> and concession of use of water </a:t>
            </a:r>
            <a:r>
              <a:rPr lang="fr-FR" dirty="0" err="1" smtClean="0"/>
              <a:t>resources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>
              <a:buNone/>
            </a:pPr>
            <a:r>
              <a:rPr lang="fr-FR" dirty="0" smtClean="0"/>
              <a:t> </a:t>
            </a:r>
            <a:endParaRPr lang="fr-FR" dirty="0"/>
          </a:p>
        </p:txBody>
      </p:sp>
      <p:pic>
        <p:nvPicPr>
          <p:cNvPr id="4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181" y="-24"/>
            <a:ext cx="70494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fr-FR" dirty="0" smtClean="0"/>
          </a:p>
          <a:p>
            <a:pPr lvl="0"/>
            <a:r>
              <a:rPr lang="fr-FR" dirty="0" smtClean="0"/>
              <a:t>PROTECTION OF PATRIMONY</a:t>
            </a:r>
            <a:r>
              <a:rPr lang="fr-FR" dirty="0" smtClean="0"/>
              <a:t> :</a:t>
            </a:r>
          </a:p>
          <a:p>
            <a:pPr>
              <a:buNone/>
            </a:pPr>
            <a:r>
              <a:rPr lang="fr-FR" dirty="0" smtClean="0"/>
              <a:t>      </a:t>
            </a:r>
            <a:r>
              <a:rPr lang="fr-FR" dirty="0" smtClean="0">
                <a:sym typeface="Symbol"/>
              </a:rPr>
              <a:t>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       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smtClean="0"/>
              <a:t>dispositions in </a:t>
            </a:r>
            <a:r>
              <a:rPr lang="fr-FR" dirty="0" smtClean="0"/>
              <a:t>times of </a:t>
            </a:r>
            <a:r>
              <a:rPr lang="fr-FR" dirty="0" err="1" smtClean="0"/>
              <a:t>shortage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        -Security </a:t>
            </a:r>
            <a:r>
              <a:rPr lang="fr-FR" dirty="0" err="1" smtClean="0"/>
              <a:t>Dams</a:t>
            </a:r>
            <a:r>
              <a:rPr lang="fr-FR" dirty="0" smtClean="0"/>
              <a:t> (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texts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        -</a:t>
            </a:r>
            <a:r>
              <a:rPr lang="fr-FR" dirty="0" err="1" smtClean="0"/>
              <a:t>Organization</a:t>
            </a:r>
            <a:r>
              <a:rPr lang="fr-FR" dirty="0" smtClean="0"/>
              <a:t> </a:t>
            </a:r>
            <a:r>
              <a:rPr lang="fr-FR" dirty="0" smtClean="0"/>
              <a:t> And </a:t>
            </a:r>
            <a:r>
              <a:rPr lang="fr-FR" dirty="0" smtClean="0"/>
              <a:t>management of water services (SPA </a:t>
            </a:r>
            <a:r>
              <a:rPr lang="fr-FR" dirty="0" err="1" smtClean="0"/>
              <a:t>creation</a:t>
            </a:r>
            <a:r>
              <a:rPr lang="fr-FR" dirty="0" smtClean="0"/>
              <a:t> and </a:t>
            </a:r>
            <a:r>
              <a:rPr lang="fr-FR" dirty="0" err="1" smtClean="0"/>
              <a:t>revision</a:t>
            </a:r>
            <a:r>
              <a:rPr lang="fr-FR" dirty="0" smtClean="0"/>
              <a:t> of the </a:t>
            </a:r>
            <a:r>
              <a:rPr lang="fr-FR" dirty="0" err="1" smtClean="0"/>
              <a:t>pricing</a:t>
            </a:r>
            <a:r>
              <a:rPr lang="fr-FR" dirty="0" smtClean="0"/>
              <a:t> for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rationalization</a:t>
            </a:r>
            <a:r>
              <a:rPr lang="fr-FR" dirty="0" smtClean="0"/>
              <a:t> of the use of water)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FOR THE ADAPTATION  </a:t>
            </a:r>
            <a:r>
              <a:rPr lang="fr-FR" dirty="0" smtClean="0"/>
              <a:t>OF </a:t>
            </a:r>
            <a:r>
              <a:rPr lang="fr-FR" dirty="0" smtClean="0"/>
              <a:t>THE WATER </a:t>
            </a:r>
            <a:r>
              <a:rPr lang="fr-FR" dirty="0" smtClean="0"/>
              <a:t>SECTOR ORGANIZATION 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     -</a:t>
            </a:r>
            <a:r>
              <a:rPr lang="fr-FR" dirty="0" err="1" smtClean="0"/>
              <a:t>Integrate</a:t>
            </a:r>
            <a:r>
              <a:rPr lang="fr-FR" dirty="0" smtClean="0"/>
              <a:t> Planning </a:t>
            </a:r>
            <a:r>
              <a:rPr lang="fr-FR" dirty="0" err="1" smtClean="0"/>
              <a:t>function</a:t>
            </a:r>
            <a:r>
              <a:rPr lang="fr-FR" dirty="0" smtClean="0"/>
              <a:t> (central, </a:t>
            </a:r>
            <a:r>
              <a:rPr lang="fr-FR" dirty="0" err="1" smtClean="0"/>
              <a:t>regional</a:t>
            </a:r>
            <a:r>
              <a:rPr lang="fr-FR" dirty="0" smtClean="0"/>
              <a:t> and local)</a:t>
            </a:r>
            <a:br>
              <a:rPr lang="fr-FR" dirty="0" smtClean="0"/>
            </a:br>
            <a:r>
              <a:rPr lang="fr-FR" dirty="0" smtClean="0"/>
              <a:t>     -</a:t>
            </a:r>
            <a:r>
              <a:rPr lang="fr-FR" dirty="0" err="1" smtClean="0"/>
              <a:t>Develop</a:t>
            </a:r>
            <a:r>
              <a:rPr lang="fr-FR" dirty="0" smtClean="0"/>
              <a:t> Training</a:t>
            </a:r>
            <a:br>
              <a:rPr lang="fr-FR" dirty="0" smtClean="0"/>
            </a:br>
            <a:r>
              <a:rPr lang="fr-FR" dirty="0" smtClean="0"/>
              <a:t>     -</a:t>
            </a:r>
            <a:r>
              <a:rPr lang="fr-FR" dirty="0" err="1" smtClean="0"/>
              <a:t>Promote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and </a:t>
            </a:r>
            <a:r>
              <a:rPr lang="fr-FR" dirty="0" err="1" smtClean="0"/>
              <a:t>Development</a:t>
            </a:r>
            <a:r>
              <a:rPr lang="fr-FR" dirty="0" smtClean="0"/>
              <a:t> (Water Science and </a:t>
            </a:r>
            <a:r>
              <a:rPr lang="fr-FR" dirty="0" err="1" smtClean="0"/>
              <a:t>Technology</a:t>
            </a:r>
            <a:r>
              <a:rPr lang="fr-FR" dirty="0" smtClean="0"/>
              <a:t>)</a:t>
            </a:r>
            <a:r>
              <a:rPr lang="en-US" dirty="0" smtClean="0"/>
              <a:t>  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643042" y="928670"/>
          <a:ext cx="5715040" cy="3643338"/>
        </p:xfrm>
        <a:graphic>
          <a:graphicData uri="http://schemas.openxmlformats.org/presentationml/2006/ole">
            <p:oleObj spid="_x0000_s282626" name="Photo Editor Photo" r:id="rId3" imgW="3828571" imgH="2561905" progId="">
              <p:embed/>
            </p:oleObj>
          </a:graphicData>
        </a:graphic>
      </p:graphicFrame>
      <p:sp>
        <p:nvSpPr>
          <p:cNvPr id="129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14348" y="3810000"/>
            <a:ext cx="7391400" cy="1981200"/>
          </a:xfrm>
        </p:spPr>
        <p:txBody>
          <a:bodyPr>
            <a:normAutofit fontScale="92500" lnSpcReduction="20000"/>
          </a:bodyPr>
          <a:lstStyle/>
          <a:p>
            <a:endParaRPr lang="fr-FR" sz="1800" dirty="0"/>
          </a:p>
          <a:p>
            <a:endParaRPr lang="fr-FR" sz="1800" dirty="0" smtClean="0"/>
          </a:p>
          <a:p>
            <a:pPr algn="ctr">
              <a:buFontTx/>
              <a:buNone/>
            </a:pPr>
            <a:endParaRPr lang="fr-FR" sz="3200" dirty="0" smtClean="0">
              <a:latin typeface="Lucida Handwriting" pitchFamily="66" charset="0"/>
            </a:endParaRPr>
          </a:p>
          <a:p>
            <a:pPr algn="ctr">
              <a:buFontTx/>
              <a:buNone/>
            </a:pPr>
            <a:r>
              <a:rPr lang="fr-FR" sz="3200" dirty="0" smtClean="0">
                <a:latin typeface="Lucida Handwriting" pitchFamily="66" charset="0"/>
              </a:rPr>
              <a:t>THANK YOU FOR YOUR ATTENTION</a:t>
            </a:r>
            <a:endParaRPr lang="fr-FR" sz="3200" dirty="0">
              <a:latin typeface="Lucida Handwriting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924800" cy="8001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6"/>
                </a:solidFill>
                <a:latin typeface="Comic Sans MS" pitchFamily="66" charset="0"/>
              </a:rPr>
              <a:t>WATER IN MEMORY PEOPLE</a:t>
            </a:r>
            <a:endParaRPr lang="fr-FR" sz="48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524000"/>
            <a:ext cx="8001056" cy="4572000"/>
          </a:xfrm>
        </p:spPr>
        <p:txBody>
          <a:bodyPr>
            <a:normAutofit fontScale="92500"/>
          </a:bodyPr>
          <a:lstStyle/>
          <a:p>
            <a:r>
              <a:rPr lang="fr-FR" sz="2800" dirty="0" smtClean="0"/>
              <a:t> </a:t>
            </a:r>
            <a:r>
              <a:rPr lang="en-US" sz="2800" dirty="0" smtClean="0"/>
              <a:t>Water, symbol of life, fertility and fecundity,</a:t>
            </a:r>
            <a:endParaRPr lang="fr-FR" sz="2800" dirty="0" smtClean="0"/>
          </a:p>
          <a:p>
            <a:r>
              <a:rPr lang="fr-FR" sz="2800" dirty="0" smtClean="0"/>
              <a:t> </a:t>
            </a:r>
            <a:r>
              <a:rPr lang="en-US" sz="2800" dirty="0" smtClean="0"/>
              <a:t>The water present in all religions,  for purifying virtues:</a:t>
            </a:r>
            <a:endParaRPr lang="fr-FR" sz="2800" dirty="0" smtClean="0"/>
          </a:p>
          <a:p>
            <a:pPr>
              <a:buNone/>
            </a:pPr>
            <a:r>
              <a:rPr lang="en-US" sz="2800" dirty="0" smtClean="0"/>
              <a:t>    -water Ablutions in Islam (</a:t>
            </a:r>
            <a:r>
              <a:rPr lang="en-US" sz="2800" dirty="0" err="1" smtClean="0"/>
              <a:t>Zem</a:t>
            </a:r>
            <a:r>
              <a:rPr lang="en-US" sz="2800" dirty="0" smtClean="0"/>
              <a:t> </a:t>
            </a:r>
            <a:r>
              <a:rPr lang="en-US" sz="2800" dirty="0" err="1" smtClean="0"/>
              <a:t>Zem</a:t>
            </a:r>
            <a:r>
              <a:rPr lang="en-US" sz="2800" dirty="0" smtClean="0"/>
              <a:t> water)</a:t>
            </a:r>
            <a:br>
              <a:rPr lang="en-US" sz="2800" dirty="0" smtClean="0"/>
            </a:br>
            <a:r>
              <a:rPr lang="en-US" sz="2800" dirty="0" smtClean="0"/>
              <a:t>-water Holy baptism in Christianity</a:t>
            </a:r>
            <a:br>
              <a:rPr lang="en-US" sz="2800" dirty="0" smtClean="0"/>
            </a:br>
            <a:r>
              <a:rPr lang="en-US" sz="2800" dirty="0" smtClean="0"/>
              <a:t>-water Of the Ganges, the sacred river of the Hindus</a:t>
            </a:r>
            <a:endParaRPr lang="fr-FR" sz="2800" dirty="0" smtClean="0"/>
          </a:p>
          <a:p>
            <a:r>
              <a:rPr lang="fr-FR" sz="2800" dirty="0" smtClean="0"/>
              <a:t> </a:t>
            </a:r>
            <a:r>
              <a:rPr lang="en-US" sz="2800" dirty="0" smtClean="0"/>
              <a:t>Water thermal  treatment </a:t>
            </a:r>
          </a:p>
          <a:p>
            <a:r>
              <a:rPr lang="fr-FR" sz="2800" dirty="0" smtClean="0"/>
              <a:t> </a:t>
            </a:r>
            <a:r>
              <a:rPr lang="en-US" sz="2800" dirty="0" smtClean="0"/>
              <a:t>Water of Youth,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2800" dirty="0" smtClean="0"/>
              <a:t> </a:t>
            </a:r>
            <a:r>
              <a:rPr lang="en-US" dirty="0" smtClean="0"/>
              <a:t>Water around which are created and developed </a:t>
            </a:r>
            <a:r>
              <a:rPr lang="en-US" dirty="0" smtClean="0"/>
              <a:t>civilizations and </a:t>
            </a:r>
            <a:r>
              <a:rPr lang="en-US" dirty="0" smtClean="0"/>
              <a:t>great cities (Nile, Euphrates, Tigris)</a:t>
            </a:r>
            <a:r>
              <a:rPr lang="en-US" b="1" dirty="0" smtClean="0"/>
              <a:t>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0100" y="214290"/>
            <a:ext cx="7316316" cy="68581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WATER AROUND THE WORLD</a:t>
            </a:r>
            <a:r>
              <a:rPr lang="fr-FR" sz="4000" b="1" dirty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 </a:t>
            </a:r>
            <a:r>
              <a:rPr lang="fr-FR" sz="40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1142984"/>
            <a:ext cx="8358246" cy="5454368"/>
          </a:xfrm>
          <a:prstGeom prst="rect">
            <a:avLst/>
          </a:prstGeom>
          <a:noFill/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Resources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-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Salt water          = 97,5 %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fr-FR" sz="2400" b="1" dirty="0" smtClean="0">
                <a:latin typeface="Arial Black" pitchFamily="34" charset="0"/>
              </a:rPr>
              <a:t>                          1400  MILLIONS  KM3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CC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                  -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Sweet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water      =   2,5 %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CC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fr-FR" sz="2400" b="1" dirty="0" smtClean="0">
                <a:latin typeface="Arial Black" pitchFamily="34" charset="0"/>
              </a:rPr>
              <a:t>                           35  MILLIONS  KM3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Sweet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water: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Ice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/ Snow = 2/3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fr-FR" sz="2400" b="1" dirty="0" smtClean="0">
                <a:latin typeface="Arial Black" pitchFamily="34" charset="0"/>
              </a:rPr>
              <a:t>24  MILLIONS  KM3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CC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Underground water = 1/3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CC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11  MILLIONS  KM3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CC"/>
              </a:buClr>
              <a:buSzPct val="95000"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  Rivers,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reservoirs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lakes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= 0,3 %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CC"/>
              </a:buClr>
              <a:buSzPct val="95000"/>
              <a:buFontTx/>
              <a:buNone/>
              <a:tabLst/>
              <a:defRPr/>
            </a:pPr>
            <a:r>
              <a:rPr lang="fr-FR" sz="2400" b="1" dirty="0" smtClean="0">
                <a:latin typeface="Arial Black" pitchFamily="34" charset="0"/>
              </a:rPr>
              <a:t>100 </a:t>
            </a:r>
            <a:r>
              <a:rPr lang="fr-FR" sz="2400" b="1" dirty="0" err="1" smtClean="0">
                <a:latin typeface="Arial Black" pitchFamily="34" charset="0"/>
              </a:rPr>
              <a:t>Thousand</a:t>
            </a:r>
            <a:r>
              <a:rPr lang="fr-FR" sz="2400" b="1" dirty="0" smtClean="0">
                <a:latin typeface="Arial Black" pitchFamily="34" charset="0"/>
              </a:rPr>
              <a:t>  KM3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7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263691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volume of water in the world, and the atmosphere does not change with time; only the geographical distribution and availability are changing under the influence of climate changes</a:t>
            </a:r>
            <a:r>
              <a:rPr lang="fr-FR" sz="3600" b="1" dirty="0" smtClean="0">
                <a:latin typeface="+mj-lt"/>
              </a:rPr>
              <a:t> </a:t>
            </a:r>
            <a:endParaRPr lang="fr-FR" sz="3600" b="1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861" t="31414" r="10746" b="13692"/>
          <a:stretch>
            <a:fillRect/>
          </a:stretch>
        </p:blipFill>
        <p:spPr bwMode="auto">
          <a:xfrm>
            <a:off x="1547664" y="0"/>
            <a:ext cx="612068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971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1484784"/>
            <a:ext cx="784887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r-FR" sz="2800" b="1" dirty="0" smtClean="0">
                <a:latin typeface="+mj-lt"/>
              </a:rPr>
              <a:t>  ASIA : 61% of world  population  </a:t>
            </a:r>
          </a:p>
          <a:p>
            <a:pPr lvl="0"/>
            <a:r>
              <a:rPr lang="fr-FR" sz="2800" b="1" dirty="0" smtClean="0">
                <a:latin typeface="+mj-lt"/>
              </a:rPr>
              <a:t>                36% of </a:t>
            </a:r>
            <a:r>
              <a:rPr lang="fr-FR" sz="2800" b="1" dirty="0" err="1" smtClean="0">
                <a:latin typeface="+mj-lt"/>
              </a:rPr>
              <a:t>used</a:t>
            </a:r>
            <a:r>
              <a:rPr lang="fr-FR" sz="2800" b="1" dirty="0" smtClean="0">
                <a:latin typeface="+mj-lt"/>
              </a:rPr>
              <a:t> water </a:t>
            </a:r>
            <a:r>
              <a:rPr lang="fr-FR" sz="2800" b="1" dirty="0" err="1" smtClean="0">
                <a:latin typeface="+mj-lt"/>
              </a:rPr>
              <a:t>resources</a:t>
            </a:r>
            <a:r>
              <a:rPr lang="fr-FR" sz="2800" b="1" dirty="0" smtClean="0">
                <a:latin typeface="+mj-lt"/>
              </a:rPr>
              <a:t> </a:t>
            </a:r>
          </a:p>
          <a:p>
            <a:pPr lvl="0"/>
            <a:endParaRPr lang="fr-FR" sz="2800" b="1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fr-FR" sz="2800" b="1" dirty="0" smtClean="0">
                <a:latin typeface="+mj-lt"/>
              </a:rPr>
              <a:t>  EUROPE: 12% </a:t>
            </a:r>
            <a:r>
              <a:rPr lang="fr-FR" sz="2800" b="1" dirty="0" smtClean="0"/>
              <a:t>of world  population  </a:t>
            </a:r>
          </a:p>
          <a:p>
            <a:pPr lvl="0"/>
            <a:r>
              <a:rPr lang="fr-FR" sz="2800" b="1" dirty="0" smtClean="0"/>
              <a:t>                      </a:t>
            </a:r>
            <a:r>
              <a:rPr lang="fr-FR" sz="2800" b="1" dirty="0" smtClean="0">
                <a:latin typeface="+mj-lt"/>
              </a:rPr>
              <a:t>8%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used</a:t>
            </a:r>
            <a:r>
              <a:rPr lang="fr-FR" sz="2800" b="1" dirty="0" smtClean="0"/>
              <a:t> water </a:t>
            </a:r>
            <a:r>
              <a:rPr lang="fr-FR" sz="2800" b="1" dirty="0" err="1" smtClean="0"/>
              <a:t>resources</a:t>
            </a:r>
            <a:r>
              <a:rPr lang="fr-FR" sz="2800" b="1" dirty="0" smtClean="0"/>
              <a:t> </a:t>
            </a:r>
          </a:p>
          <a:p>
            <a:pPr lvl="0"/>
            <a:r>
              <a:rPr lang="fr-FR" sz="2800" b="1" dirty="0" smtClean="0">
                <a:latin typeface="+mj-lt"/>
              </a:rPr>
              <a:t>                       </a:t>
            </a:r>
          </a:p>
          <a:p>
            <a:pPr lvl="0">
              <a:buFont typeface="Wingdings" pitchFamily="2" charset="2"/>
              <a:buChar char="Ø"/>
            </a:pPr>
            <a:r>
              <a:rPr lang="fr-FR" sz="2800" b="1" dirty="0" smtClean="0">
                <a:latin typeface="+mj-lt"/>
              </a:rPr>
              <a:t>  SOUTH AMERICA: 6% </a:t>
            </a:r>
            <a:r>
              <a:rPr lang="fr-FR" sz="2800" b="1" dirty="0" smtClean="0"/>
              <a:t>of world  population  </a:t>
            </a:r>
          </a:p>
          <a:p>
            <a:pPr lvl="0"/>
            <a:r>
              <a:rPr lang="fr-FR" sz="2800" b="1" dirty="0" smtClean="0"/>
              <a:t>                                  </a:t>
            </a:r>
            <a:r>
              <a:rPr lang="fr-FR" sz="2800" b="1" dirty="0" smtClean="0">
                <a:latin typeface="+mj-lt"/>
              </a:rPr>
              <a:t>26%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used</a:t>
            </a:r>
            <a:r>
              <a:rPr lang="fr-FR" sz="2800" b="1" dirty="0" smtClean="0"/>
              <a:t> water </a:t>
            </a:r>
            <a:r>
              <a:rPr lang="fr-FR" sz="2800" b="1" dirty="0" err="1" smtClean="0"/>
              <a:t>resources</a:t>
            </a:r>
            <a:r>
              <a:rPr lang="fr-FR" sz="2800" b="1" dirty="0" smtClean="0"/>
              <a:t> </a:t>
            </a:r>
          </a:p>
          <a:p>
            <a:pPr lvl="0"/>
            <a:r>
              <a:rPr lang="fr-FR" sz="2800" b="1" dirty="0" smtClean="0">
                <a:latin typeface="+mj-lt"/>
              </a:rPr>
              <a:t>                                          </a:t>
            </a:r>
          </a:p>
          <a:p>
            <a:pPr lvl="0">
              <a:buFont typeface="Wingdings" pitchFamily="2" charset="2"/>
              <a:buChar char="Ø"/>
            </a:pPr>
            <a:r>
              <a:rPr lang="fr-FR" sz="2800" b="1" dirty="0" smtClean="0">
                <a:latin typeface="+mj-lt"/>
              </a:rPr>
              <a:t>  AFRICA: 16% </a:t>
            </a:r>
            <a:r>
              <a:rPr lang="fr-FR" sz="2800" b="1" dirty="0" smtClean="0"/>
              <a:t>of world  population  </a:t>
            </a:r>
          </a:p>
          <a:p>
            <a:pPr lvl="0"/>
            <a:r>
              <a:rPr lang="fr-FR" sz="2800" b="1" dirty="0" smtClean="0"/>
              <a:t>                 </a:t>
            </a:r>
            <a:r>
              <a:rPr lang="fr-FR" sz="2800" b="1" dirty="0" smtClean="0">
                <a:latin typeface="+mj-lt"/>
              </a:rPr>
              <a:t>   10% </a:t>
            </a:r>
            <a:r>
              <a:rPr lang="fr-FR" sz="2800" b="1" dirty="0" smtClean="0"/>
              <a:t>of </a:t>
            </a:r>
            <a:r>
              <a:rPr lang="fr-FR" sz="2800" b="1" dirty="0" err="1" smtClean="0"/>
              <a:t>used</a:t>
            </a:r>
            <a:r>
              <a:rPr lang="fr-FR" sz="2800" b="1" dirty="0" smtClean="0"/>
              <a:t> water </a:t>
            </a:r>
            <a:r>
              <a:rPr lang="fr-FR" sz="2800" b="1" dirty="0" err="1" smtClean="0"/>
              <a:t>resources</a:t>
            </a:r>
            <a:r>
              <a:rPr lang="fr-FR" sz="2800" b="1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endParaRPr lang="fr-FR" sz="2800" b="1" dirty="0" smtClean="0">
              <a:latin typeface="+mj-lt"/>
            </a:endParaRPr>
          </a:p>
          <a:p>
            <a:pPr lvl="0"/>
            <a:endParaRPr lang="fr-FR" sz="2800" b="1" dirty="0" smtClean="0">
              <a:latin typeface="+mj-lt"/>
            </a:endParaRPr>
          </a:p>
          <a:p>
            <a:pPr lvl="0"/>
            <a:r>
              <a:rPr lang="fr-FR" sz="2800" b="1" dirty="0" smtClean="0">
                <a:latin typeface="+mj-lt"/>
              </a:rPr>
              <a:t>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26064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FF00"/>
                </a:solidFill>
                <a:latin typeface="+mj-lt"/>
              </a:rPr>
              <a:t>RESOURCES </a:t>
            </a:r>
            <a:r>
              <a:rPr lang="fr-FR" sz="4000" b="1" dirty="0" smtClean="0">
                <a:latin typeface="+mj-lt"/>
              </a:rPr>
              <a:t> /  </a:t>
            </a:r>
            <a:r>
              <a:rPr lang="fr-FR" sz="4000" b="1" dirty="0" smtClean="0">
                <a:solidFill>
                  <a:schemeClr val="accent5"/>
                </a:solidFill>
                <a:latin typeface="+mj-lt"/>
              </a:rPr>
              <a:t>POPULATIONS</a:t>
            </a:r>
            <a:endParaRPr lang="fr-FR" sz="40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5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0"/>
            <a:ext cx="104360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260649"/>
            <a:ext cx="835292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+mj-lt"/>
              </a:rPr>
              <a:t> </a:t>
            </a:r>
          </a:p>
          <a:p>
            <a:r>
              <a:rPr lang="en-US" sz="3600" dirty="0" smtClean="0"/>
              <a:t>ALL STATISTICS</a:t>
            </a:r>
            <a:r>
              <a:rPr lang="fr-FR" sz="3600" dirty="0" smtClean="0"/>
              <a:t> </a:t>
            </a:r>
            <a:r>
              <a:rPr lang="en-US" sz="3600" dirty="0" smtClean="0"/>
              <a:t>SHOW THAT IN 2050 ONLY 40 % OF THE  WORLD POPULATION WILL CERTAINLY MISS WATER DUE TO 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INEQUALITIES</a:t>
            </a:r>
            <a:endParaRPr lang="fr-FR" sz="36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World consumption X 3.2 since 1950</a:t>
            </a:r>
            <a:endParaRPr lang="fr-FR" sz="3600" dirty="0" smtClean="0"/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World population X 2.7 since 1950</a:t>
            </a:r>
            <a:endParaRPr lang="fr-FR" sz="3600" dirty="0" smtClean="0"/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Sampling of groundwater</a:t>
            </a:r>
            <a:r>
              <a:rPr lang="fr-FR" sz="3600" dirty="0" smtClean="0">
                <a:sym typeface="Symbol"/>
              </a:rPr>
              <a:t>-</a:t>
            </a:r>
            <a:r>
              <a:rPr lang="en-US" sz="3600" dirty="0" smtClean="0"/>
              <a:t>world doubled between 1960 and 2010 .</a:t>
            </a:r>
            <a:endParaRPr lang="fr-FR" sz="3600" dirty="0" smtClean="0"/>
          </a:p>
          <a:p>
            <a:endParaRPr lang="fr-FR" sz="3200" b="1" dirty="0" smtClean="0">
              <a:latin typeface="+mj-lt"/>
            </a:endParaRPr>
          </a:p>
          <a:p>
            <a:endParaRPr lang="fr-FR" sz="4000" b="1" dirty="0" smtClean="0">
              <a:latin typeface="+mj-lt"/>
            </a:endParaRPr>
          </a:p>
          <a:p>
            <a:endParaRPr lang="fr-FR" sz="2400" b="1" dirty="0" smtClean="0">
              <a:latin typeface="+mj-lt"/>
            </a:endParaRPr>
          </a:p>
        </p:txBody>
      </p:sp>
      <p:pic>
        <p:nvPicPr>
          <p:cNvPr id="5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0"/>
            <a:ext cx="75557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igure_8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istrateur\Bureau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971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&quot;/&gt;&lt;property id=&quot;20307&quot; value=&quot;274&quot;/&gt;&lt;/object&gt;&lt;object type=&quot;3&quot; unique_id=&quot;10005&quot;&gt;&lt;property id=&quot;20148&quot; value=&quot;5&quot;/&gt;&lt;property id=&quot;20300&quot; value=&quot;Diapositive 2&quot;/&gt;&lt;property id=&quot;20307&quot; value=&quot;256&quot;/&gt;&lt;/object&gt;&lt;object type=&quot;3&quot; unique_id=&quot;10006&quot;&gt;&lt;property id=&quot;20148&quot; value=&quot;5&quot;/&gt;&lt;property id=&quot;20300&quot; value=&quot;Diapositive 3&quot;/&gt;&lt;property id=&quot;20307&quot; value=&quot;305&quot;/&gt;&lt;/object&gt;&lt;object type=&quot;3&quot; unique_id=&quot;10007&quot;&gt;&lt;property id=&quot;20148&quot; value=&quot;5&quot;/&gt;&lt;property id=&quot;20300&quot; value=&quot;Diapositive 4&quot;/&gt;&lt;property id=&quot;20307&quot; value=&quot;273&quot;/&gt;&lt;/object&gt;&lt;object type=&quot;3&quot; unique_id=&quot;10008&quot;&gt;&lt;property id=&quot;20148&quot; value=&quot;5&quot;/&gt;&lt;property id=&quot;20300&quot; value=&quot;Diapositive 5 - &amp;quot;L’EAU DANS LE MONDE  &amp;quot;&quot;/&gt;&lt;property id=&quot;20307&quot; value=&quot;272&quot;/&gt;&lt;/object&gt;&lt;object type=&quot;3&quot; unique_id=&quot;10009&quot;&gt;&lt;property id=&quot;20148&quot; value=&quot;5&quot;/&gt;&lt;property id=&quot;20300&quot; value=&quot;Diapositive 6&quot;/&gt;&lt;property id=&quot;20307&quot; value=&quot;279&quot;/&gt;&lt;/object&gt;&lt;object type=&quot;3&quot; unique_id=&quot;10010&quot;&gt;&lt;property id=&quot;20148&quot; value=&quot;5&quot;/&gt;&lt;property id=&quot;20300&quot; value=&quot;Diapositive 7&quot;/&gt;&lt;property id=&quot;20307&quot; value=&quot;308&quot;/&gt;&lt;/object&gt;&lt;object type=&quot;3&quot; unique_id=&quot;10011&quot;&gt;&lt;property id=&quot;20148&quot; value=&quot;5&quot;/&gt;&lt;property id=&quot;20300&quot; value=&quot;Diapositive 8&quot;/&gt;&lt;property id=&quot;20307&quot; value=&quot;307&quot;/&gt;&lt;/object&gt;&lt;object type=&quot;3&quot; unique_id=&quot;10012&quot;&gt;&lt;property id=&quot;20148&quot; value=&quot;5&quot;/&gt;&lt;property id=&quot;20300&quot; value=&quot;Diapositive 9&quot;/&gt;&lt;property id=&quot;20307&quot; value=&quot;331&quot;/&gt;&lt;/object&gt;&lt;object type=&quot;3&quot; unique_id=&quot;10013&quot;&gt;&lt;property id=&quot;20148&quot; value=&quot;5&quot;/&gt;&lt;property id=&quot;20300&quot; value=&quot;Diapositive 10&quot;/&gt;&lt;property id=&quot;20307&quot; value=&quot;334&quot;/&gt;&lt;/object&gt;&lt;object type=&quot;3&quot; unique_id=&quot;10014&quot;&gt;&lt;property id=&quot;20148&quot; value=&quot;5&quot;/&gt;&lt;property id=&quot;20300&quot; value=&quot;Diapositive 11&quot;/&gt;&lt;property id=&quot;20307&quot; value=&quot;333&quot;/&gt;&lt;/object&gt;&lt;object type=&quot;3&quot; unique_id=&quot;10015&quot;&gt;&lt;property id=&quot;20148&quot; value=&quot;5&quot;/&gt;&lt;property id=&quot;20300&quot; value=&quot;Diapositive 12&quot;/&gt;&lt;property id=&quot;20307&quot; value=&quot;276&quot;/&gt;&lt;/object&gt;&lt;object type=&quot;3&quot; unique_id=&quot;10016&quot;&gt;&lt;property id=&quot;20148&quot; value=&quot;5&quot;/&gt;&lt;property id=&quot;20300&quot; value=&quot;Diapositive 13&quot;/&gt;&lt;property id=&quot;20307&quot; value=&quot;280&quot;/&gt;&lt;/object&gt;&lt;object type=&quot;3&quot; unique_id=&quot;10017&quot;&gt;&lt;property id=&quot;20148&quot; value=&quot;5&quot;/&gt;&lt;property id=&quot;20300&quot; value=&quot;Diapositive 14&quot;/&gt;&lt;property id=&quot;20307&quot; value=&quot;278&quot;/&gt;&lt;/object&gt;&lt;object type=&quot;3&quot; unique_id=&quot;10018&quot;&gt;&lt;property id=&quot;20148&quot; value=&quot;5&quot;/&gt;&lt;property id=&quot;20300&quot; value=&quot;Diapositive 15&quot;/&gt;&lt;property id=&quot;20307&quot; value=&quot;309&quot;/&gt;&lt;/object&gt;&lt;object type=&quot;3&quot; unique_id=&quot;10019&quot;&gt;&lt;property id=&quot;20148&quot; value=&quot;5&quot;/&gt;&lt;property id=&quot;20300&quot; value=&quot;Diapositive 16&quot;/&gt;&lt;property id=&quot;20307&quot; value=&quot;303&quot;/&gt;&lt;/object&gt;&lt;object type=&quot;3&quot; unique_id=&quot;10020&quot;&gt;&lt;property id=&quot;20148&quot; value=&quot;5&quot;/&gt;&lt;property id=&quot;20300&quot; value=&quot;Diapositive 17&quot;/&gt;&lt;property id=&quot;20307&quot; value=&quot;283&quot;/&gt;&lt;/object&gt;&lt;object type=&quot;3&quot; unique_id=&quot;10021&quot;&gt;&lt;property id=&quot;20148&quot; value=&quot;5&quot;/&gt;&lt;property id=&quot;20300&quot; value=&quot;Diapositive 18&quot;/&gt;&lt;property id=&quot;20307&quot; value=&quot;322&quot;/&gt;&lt;/object&gt;&lt;object type=&quot;3&quot; unique_id=&quot;10022&quot;&gt;&lt;property id=&quot;20148&quot; value=&quot;5&quot;/&gt;&lt;property id=&quot;20300&quot; value=&quot;Diapositive 19&quot;/&gt;&lt;property id=&quot;20307&quot; value=&quot;314&quot;/&gt;&lt;/object&gt;&lt;object type=&quot;3&quot; unique_id=&quot;10023&quot;&gt;&lt;property id=&quot;20148&quot; value=&quot;5&quot;/&gt;&lt;property id=&quot;20300&quot; value=&quot;Diapositive 20&quot;/&gt;&lt;property id=&quot;20307&quot; value=&quot;318&quot;/&gt;&lt;/object&gt;&lt;object type=&quot;3&quot; unique_id=&quot;10024&quot;&gt;&lt;property id=&quot;20148&quot; value=&quot;5&quot;/&gt;&lt;property id=&quot;20300&quot; value=&quot;Diapositive 21&quot;/&gt;&lt;property id=&quot;20307&quot; value=&quot;319&quot;/&gt;&lt;/object&gt;&lt;object type=&quot;3&quot; unique_id=&quot;10025&quot;&gt;&lt;property id=&quot;20148&quot; value=&quot;5&quot;/&gt;&lt;property id=&quot;20300&quot; value=&quot;Diapositive 22&quot;/&gt;&lt;property id=&quot;20307&quot; value=&quot;320&quot;/&gt;&lt;/object&gt;&lt;object type=&quot;3&quot; unique_id=&quot;10026&quot;&gt;&lt;property id=&quot;20148&quot; value=&quot;5&quot;/&gt;&lt;property id=&quot;20300&quot; value=&quot;Diapositive 23&quot;/&gt;&lt;property id=&quot;20307&quot; value=&quot;315&quot;/&gt;&lt;/object&gt;&lt;object type=&quot;3&quot; unique_id=&quot;10027&quot;&gt;&lt;property id=&quot;20148&quot; value=&quot;5&quot;/&gt;&lt;property id=&quot;20300&quot; value=&quot;Diapositive 24&quot;/&gt;&lt;property id=&quot;20307&quot; value=&quot;316&quot;/&gt;&lt;/object&gt;&lt;object type=&quot;3&quot; unique_id=&quot;10028&quot;&gt;&lt;property id=&quot;20148&quot; value=&quot;5&quot;/&gt;&lt;property id=&quot;20300&quot; value=&quot;Diapositive 25&quot;/&gt;&lt;property id=&quot;20307&quot; value=&quot;329&quot;/&gt;&lt;/object&gt;&lt;object type=&quot;3&quot; unique_id=&quot;10029&quot;&gt;&lt;property id=&quot;20148&quot; value=&quot;5&quot;/&gt;&lt;property id=&quot;20300&quot; value=&quot;Diapositive 26&quot;/&gt;&lt;property id=&quot;20307&quot; value=&quot;321&quot;/&gt;&lt;/object&gt;&lt;object type=&quot;3&quot; unique_id=&quot;10030&quot;&gt;&lt;property id=&quot;20148&quot; value=&quot;5&quot;/&gt;&lt;property id=&quot;20300&quot; value=&quot;Diapositive 27&quot;/&gt;&lt;property id=&quot;20307&quot; value=&quot;313&quot;/&gt;&lt;/object&gt;&lt;object type=&quot;3&quot; unique_id=&quot;10031&quot;&gt;&lt;property id=&quot;20148&quot; value=&quot;5&quot;/&gt;&lt;property id=&quot;20300&quot; value=&quot;Diapositive 28&quot;/&gt;&lt;property id=&quot;20307&quot; value=&quot;310&quot;/&gt;&lt;/object&gt;&lt;object type=&quot;3&quot; unique_id=&quot;10032&quot;&gt;&lt;property id=&quot;20148&quot; value=&quot;5&quot;/&gt;&lt;property id=&quot;20300&quot; value=&quot;Diapositive 29&quot;/&gt;&lt;property id=&quot;20307&quot; value=&quot;289&quot;/&gt;&lt;/object&gt;&lt;object type=&quot;3&quot; unique_id=&quot;10033&quot;&gt;&lt;property id=&quot;20148&quot; value=&quot;5&quot;/&gt;&lt;property id=&quot;20300&quot; value=&quot;Diapositive 30&quot;/&gt;&lt;property id=&quot;20307&quot; value=&quot;284&quot;/&gt;&lt;/object&gt;&lt;object type=&quot;3&quot; unique_id=&quot;10034&quot;&gt;&lt;property id=&quot;20148&quot; value=&quot;5&quot;/&gt;&lt;property id=&quot;20300&quot; value=&quot;Diapositive 31&quot;/&gt;&lt;property id=&quot;20307&quot; value=&quot;311&quot;/&gt;&lt;/object&gt;&lt;object type=&quot;3&quot; unique_id=&quot;10035&quot;&gt;&lt;property id=&quot;20148&quot; value=&quot;5&quot;/&gt;&lt;property id=&quot;20300&quot; value=&quot;Diapositive 32&quot;/&gt;&lt;property id=&quot;20307&quot; value=&quot;312&quot;/&gt;&lt;/object&gt;&lt;object type=&quot;3&quot; unique_id=&quot;10036&quot;&gt;&lt;property id=&quot;20148&quot; value=&quot;5&quot;/&gt;&lt;property id=&quot;20300&quot; value=&quot;Diapositive 33&quot;/&gt;&lt;property id=&quot;20307&quot; value=&quot;285&quot;/&gt;&lt;/object&gt;&lt;object type=&quot;3&quot; unique_id=&quot;10037&quot;&gt;&lt;property id=&quot;20148&quot; value=&quot;5&quot;/&gt;&lt;property id=&quot;20300&quot; value=&quot;Diapositive 34&quot;/&gt;&lt;property id=&quot;20307&quot; value=&quot;291&quot;/&gt;&lt;/object&gt;&lt;object type=&quot;3&quot; unique_id=&quot;10038&quot;&gt;&lt;property id=&quot;20148&quot; value=&quot;5&quot;/&gt;&lt;property id=&quot;20300&quot; value=&quot;Diapositive 35&quot;/&gt;&lt;property id=&quot;20307&quot; value=&quot;292&quot;/&gt;&lt;/object&gt;&lt;object type=&quot;3&quot; unique_id=&quot;10039&quot;&gt;&lt;property id=&quot;20148&quot; value=&quot;5&quot;/&gt;&lt;property id=&quot;20300&quot; value=&quot;Diapositive 36&quot;/&gt;&lt;property id=&quot;20307&quot; value=&quot;330&quot;/&gt;&lt;/object&gt;&lt;object type=&quot;3&quot; unique_id=&quot;10040&quot;&gt;&lt;property id=&quot;20148&quot; value=&quot;5&quot;/&gt;&lt;property id=&quot;20300&quot; value=&quot;Diapositive 37&quot;/&gt;&lt;property id=&quot;20307&quot; value=&quot;287&quot;/&gt;&lt;/object&gt;&lt;object type=&quot;3&quot; unique_id=&quot;10041&quot;&gt;&lt;property id=&quot;20148&quot; value=&quot;5&quot;/&gt;&lt;property id=&quot;20300&quot; value=&quot;Diapositive 38&quot;/&gt;&lt;property id=&quot;20307&quot; value=&quot;286&quot;/&gt;&lt;/object&gt;&lt;object type=&quot;3&quot; unique_id=&quot;10042&quot;&gt;&lt;property id=&quot;20148&quot; value=&quot;5&quot;/&gt;&lt;property id=&quot;20300&quot; value=&quot;Diapositive 39&quot;/&gt;&lt;property id=&quot;20307&quot; value=&quot;335&quot;/&gt;&lt;/object&gt;&lt;object type=&quot;3&quot; unique_id=&quot;10043&quot;&gt;&lt;property id=&quot;20148&quot; value=&quot;5&quot;/&gt;&lt;property id=&quot;20300&quot; value=&quot;Diapositive 40&quot;/&gt;&lt;property id=&quot;20307&quot; value=&quot;263&quot;/&gt;&lt;/object&gt;&lt;object type=&quot;3&quot; unique_id=&quot;10044&quot;&gt;&lt;property id=&quot;20148&quot; value=&quot;5&quot;/&gt;&lt;property id=&quot;20300&quot; value=&quot;Diapositive 41&quot;/&gt;&lt;property id=&quot;20307&quot; value=&quot;26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699</TotalTime>
  <Words>1015</Words>
  <Application>Microsoft Office PowerPoint</Application>
  <PresentationFormat>Affichage à l'écran (4:3)</PresentationFormat>
  <Paragraphs>269</Paragraphs>
  <Slides>36</Slides>
  <Notes>23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8" baseType="lpstr">
      <vt:lpstr>Débit</vt:lpstr>
      <vt:lpstr>Photo Editor Photo</vt:lpstr>
      <vt:lpstr>Diapositive 1</vt:lpstr>
      <vt:lpstr>Diapositive 2</vt:lpstr>
      <vt:lpstr>Diapositive 3</vt:lpstr>
      <vt:lpstr>WATER IN MEMORY PEOPLE</vt:lpstr>
      <vt:lpstr>WATER AROUND THE WORLD  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WATER  - ENERGY  -ALIMENTATION   </vt:lpstr>
      <vt:lpstr>Diapositive 26</vt:lpstr>
      <vt:lpstr>Diapositive 27</vt:lpstr>
      <vt:lpstr>HYDRO-AGRICULTURAL DEVELOPMENT</vt:lpstr>
      <vt:lpstr>Diapositive 29</vt:lpstr>
      <vt:lpstr>Diapositive 30</vt:lpstr>
      <vt:lpstr>Diapositive 31</vt:lpstr>
      <vt:lpstr>Diapositive 32</vt:lpstr>
      <vt:lpstr> INSTITUTIONAL SUPPORT MEASURES </vt:lpstr>
      <vt:lpstr>Diapositive 34</vt:lpstr>
      <vt:lpstr>Diapositive 35</vt:lpstr>
      <vt:lpstr>Diapositive 36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 DEFI  DE  L’EAU   ET  DU  SOL</dc:title>
  <dc:creator>Valued Acer Customer</dc:creator>
  <cp:lastModifiedBy>berkat</cp:lastModifiedBy>
  <cp:revision>126</cp:revision>
  <dcterms:created xsi:type="dcterms:W3CDTF">2011-05-25T20:27:10Z</dcterms:created>
  <dcterms:modified xsi:type="dcterms:W3CDTF">2014-11-27T18:44:58Z</dcterms:modified>
</cp:coreProperties>
</file>